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1.xml" ContentType="application/vnd.openxmlformats-officedocument.drawingml.chartshape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16"/>
  </p:notesMasterIdLst>
  <p:sldIdLst>
    <p:sldId id="1210" r:id="rId5"/>
    <p:sldId id="1212" r:id="rId6"/>
    <p:sldId id="1240" r:id="rId7"/>
    <p:sldId id="1241" r:id="rId8"/>
    <p:sldId id="1244" r:id="rId9"/>
    <p:sldId id="1245" r:id="rId10"/>
    <p:sldId id="1247" r:id="rId11"/>
    <p:sldId id="1242" r:id="rId12"/>
    <p:sldId id="1243" r:id="rId13"/>
    <p:sldId id="1249" r:id="rId14"/>
    <p:sldId id="1250" r:id="rId15"/>
  </p:sldIdLst>
  <p:sldSz cx="18288000" cy="10287000"/>
  <p:notesSz cx="7010400" cy="9296400"/>
  <p:embeddedFontLst>
    <p:embeddedFont>
      <p:font typeface="Source Sans Pro" panose="020B0503030403020204" pitchFamily="34" charset="0"/>
      <p:regular r:id="rId17"/>
      <p:bold r:id="rId18"/>
      <p:italic r:id="rId19"/>
      <p:boldItalic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B1D79F1B-E2D0-4B8A-8E1C-833C540B99BE}">
          <p14:sldIdLst>
            <p14:sldId id="1210"/>
            <p14:sldId id="1212"/>
            <p14:sldId id="1240"/>
            <p14:sldId id="1241"/>
            <p14:sldId id="1244"/>
            <p14:sldId id="1245"/>
            <p14:sldId id="1247"/>
            <p14:sldId id="1242"/>
            <p14:sldId id="1243"/>
            <p14:sldId id="1249"/>
            <p14:sldId id="125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456874"/>
    <a:srgbClr val="1C334E"/>
    <a:srgbClr val="FAFAFA"/>
    <a:srgbClr val="FFFFFF"/>
    <a:srgbClr val="13538A"/>
    <a:srgbClr val="B9CDE5"/>
    <a:srgbClr val="A0C6D4"/>
    <a:srgbClr val="E8F0FB"/>
    <a:srgbClr val="CDE2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Šviesus stilius 3 – paryškinimas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069" autoAdjust="0"/>
    <p:restoredTop sz="96283" autoAdjust="0"/>
  </p:normalViewPr>
  <p:slideViewPr>
    <p:cSldViewPr snapToGrid="0">
      <p:cViewPr varScale="1">
        <p:scale>
          <a:sx n="75" d="100"/>
          <a:sy n="75" d="100"/>
        </p:scale>
        <p:origin x="67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2.fntdata"/><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1.fntdata"/><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font" Target="fonts/font3.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Microsoft%20PowerPoint%20diagrama"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1.xml"/></Relationships>
</file>

<file path=ppt/charts/_rels/chart6.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0" i="0" u="none" strike="noStrike" kern="1200" spc="0" baseline="0">
                <a:solidFill>
                  <a:schemeClr val="tx1">
                    <a:lumMod val="65000"/>
                    <a:lumOff val="35000"/>
                  </a:schemeClr>
                </a:solidFill>
                <a:latin typeface="+mn-lt"/>
                <a:ea typeface="+mn-ea"/>
                <a:cs typeface="+mn-cs"/>
              </a:defRPr>
            </a:pPr>
            <a:r>
              <a:rPr lang="lt-LT" sz="3200" dirty="0">
                <a:solidFill>
                  <a:schemeClr val="tx1"/>
                </a:solidFill>
              </a:rPr>
              <a:t>Pagalbą gavusių asmenų pasiskirstymas pagal negalios pobūdį</a:t>
            </a:r>
          </a:p>
        </c:rich>
      </c:tx>
      <c:layout>
        <c:manualLayout>
          <c:xMode val="edge"/>
          <c:yMode val="edge"/>
          <c:x val="0.18518606492478226"/>
          <c:y val="9.74025974025974E-3"/>
        </c:manualLayout>
      </c:layout>
      <c:overlay val="0"/>
      <c:spPr>
        <a:noFill/>
        <a:ln>
          <a:noFill/>
        </a:ln>
        <a:effectLst/>
      </c:spPr>
      <c:txPr>
        <a:bodyPr rot="0" spcFirstLastPara="1" vertOverflow="ellipsis" vert="horz" wrap="square" anchor="ctr" anchorCtr="1"/>
        <a:lstStyle/>
        <a:p>
          <a:pPr>
            <a:defRPr sz="3200"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Sheet1!$B$1</c:f>
              <c:strCache>
                <c:ptCount val="1"/>
                <c:pt idx="0">
                  <c:v>2021 m.</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Fizinė negalia</c:v>
                </c:pt>
                <c:pt idx="1">
                  <c:v>Kompleksinė negalia</c:v>
                </c:pt>
                <c:pt idx="2">
                  <c:v>Psichosocialinė negalia</c:v>
                </c:pt>
                <c:pt idx="3">
                  <c:v>Regos negalia</c:v>
                </c:pt>
                <c:pt idx="4">
                  <c:v>Intelekto negalia</c:v>
                </c:pt>
                <c:pt idx="5">
                  <c:v>Raidos sutrikimai</c:v>
                </c:pt>
                <c:pt idx="6">
                  <c:v>Klausos negalia</c:v>
                </c:pt>
              </c:strCache>
            </c:strRef>
          </c:cat>
          <c:val>
            <c:numRef>
              <c:f>Sheet1!$B$2:$B$8</c:f>
              <c:numCache>
                <c:formatCode>General</c:formatCode>
                <c:ptCount val="7"/>
                <c:pt idx="0">
                  <c:v>282</c:v>
                </c:pt>
                <c:pt idx="1">
                  <c:v>112</c:v>
                </c:pt>
                <c:pt idx="2">
                  <c:v>82</c:v>
                </c:pt>
                <c:pt idx="3">
                  <c:v>38</c:v>
                </c:pt>
                <c:pt idx="4">
                  <c:v>41</c:v>
                </c:pt>
                <c:pt idx="5">
                  <c:v>10</c:v>
                </c:pt>
                <c:pt idx="6">
                  <c:v>3</c:v>
                </c:pt>
              </c:numCache>
            </c:numRef>
          </c:val>
          <c:extLst>
            <c:ext xmlns:c16="http://schemas.microsoft.com/office/drawing/2014/chart" uri="{C3380CC4-5D6E-409C-BE32-E72D297353CC}">
              <c16:uniqueId val="{00000000-64F1-4ADA-8468-A6E4958D450B}"/>
            </c:ext>
          </c:extLst>
        </c:ser>
        <c:ser>
          <c:idx val="1"/>
          <c:order val="1"/>
          <c:tx>
            <c:strRef>
              <c:f>Sheet1!$C$1</c:f>
              <c:strCache>
                <c:ptCount val="1"/>
                <c:pt idx="0">
                  <c:v>2022 m.</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Fizinė negalia</c:v>
                </c:pt>
                <c:pt idx="1">
                  <c:v>Kompleksinė negalia</c:v>
                </c:pt>
                <c:pt idx="2">
                  <c:v>Psichosocialinė negalia</c:v>
                </c:pt>
                <c:pt idx="3">
                  <c:v>Regos negalia</c:v>
                </c:pt>
                <c:pt idx="4">
                  <c:v>Intelekto negalia</c:v>
                </c:pt>
                <c:pt idx="5">
                  <c:v>Raidos sutrikimai</c:v>
                </c:pt>
                <c:pt idx="6">
                  <c:v>Klausos negalia</c:v>
                </c:pt>
              </c:strCache>
            </c:strRef>
          </c:cat>
          <c:val>
            <c:numRef>
              <c:f>Sheet1!$C$2:$C$8</c:f>
              <c:numCache>
                <c:formatCode>General</c:formatCode>
                <c:ptCount val="7"/>
                <c:pt idx="0">
                  <c:v>651</c:v>
                </c:pt>
                <c:pt idx="1">
                  <c:v>408</c:v>
                </c:pt>
                <c:pt idx="2">
                  <c:v>275</c:v>
                </c:pt>
                <c:pt idx="3">
                  <c:v>149</c:v>
                </c:pt>
                <c:pt idx="4">
                  <c:v>129</c:v>
                </c:pt>
                <c:pt idx="5">
                  <c:v>31</c:v>
                </c:pt>
                <c:pt idx="6">
                  <c:v>7</c:v>
                </c:pt>
              </c:numCache>
            </c:numRef>
          </c:val>
          <c:extLst>
            <c:ext xmlns:c16="http://schemas.microsoft.com/office/drawing/2014/chart" uri="{C3380CC4-5D6E-409C-BE32-E72D297353CC}">
              <c16:uniqueId val="{00000001-64F1-4ADA-8468-A6E4958D450B}"/>
            </c:ext>
          </c:extLst>
        </c:ser>
        <c:ser>
          <c:idx val="2"/>
          <c:order val="2"/>
          <c:tx>
            <c:strRef>
              <c:f>Sheet1!$D$1</c:f>
              <c:strCache>
                <c:ptCount val="1"/>
                <c:pt idx="0">
                  <c:v>2023 m.</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Fizinė negalia</c:v>
                </c:pt>
                <c:pt idx="1">
                  <c:v>Kompleksinė negalia</c:v>
                </c:pt>
                <c:pt idx="2">
                  <c:v>Psichosocialinė negalia</c:v>
                </c:pt>
                <c:pt idx="3">
                  <c:v>Regos negalia</c:v>
                </c:pt>
                <c:pt idx="4">
                  <c:v>Intelekto negalia</c:v>
                </c:pt>
                <c:pt idx="5">
                  <c:v>Raidos sutrikimai</c:v>
                </c:pt>
                <c:pt idx="6">
                  <c:v>Klausos negalia</c:v>
                </c:pt>
              </c:strCache>
            </c:strRef>
          </c:cat>
          <c:val>
            <c:numRef>
              <c:f>Sheet1!$D$2:$D$8</c:f>
              <c:numCache>
                <c:formatCode>General</c:formatCode>
                <c:ptCount val="7"/>
                <c:pt idx="0">
                  <c:v>748</c:v>
                </c:pt>
                <c:pt idx="1">
                  <c:v>464</c:v>
                </c:pt>
                <c:pt idx="2">
                  <c:v>343</c:v>
                </c:pt>
                <c:pt idx="3">
                  <c:v>186</c:v>
                </c:pt>
                <c:pt idx="4">
                  <c:v>170</c:v>
                </c:pt>
                <c:pt idx="5">
                  <c:v>59</c:v>
                </c:pt>
                <c:pt idx="6">
                  <c:v>11</c:v>
                </c:pt>
              </c:numCache>
            </c:numRef>
          </c:val>
          <c:extLst>
            <c:ext xmlns:c16="http://schemas.microsoft.com/office/drawing/2014/chart" uri="{C3380CC4-5D6E-409C-BE32-E72D297353CC}">
              <c16:uniqueId val="{00000002-64F1-4ADA-8468-A6E4958D450B}"/>
            </c:ext>
          </c:extLst>
        </c:ser>
        <c:dLbls>
          <c:dLblPos val="outEnd"/>
          <c:showLegendKey val="0"/>
          <c:showVal val="1"/>
          <c:showCatName val="0"/>
          <c:showSerName val="0"/>
          <c:showPercent val="0"/>
          <c:showBubbleSize val="0"/>
        </c:dLbls>
        <c:gapWidth val="219"/>
        <c:overlap val="-27"/>
        <c:axId val="1419103263"/>
        <c:axId val="1419105663"/>
      </c:barChart>
      <c:catAx>
        <c:axId val="14191032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crossAx val="1419105663"/>
        <c:crosses val="autoZero"/>
        <c:auto val="1"/>
        <c:lblAlgn val="ctr"/>
        <c:lblOffset val="100"/>
        <c:noMultiLvlLbl val="0"/>
      </c:catAx>
      <c:valAx>
        <c:axId val="141910566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14191032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spc="0" baseline="0">
                <a:solidFill>
                  <a:schemeClr val="tx1"/>
                </a:solidFill>
                <a:latin typeface="+mn-lt"/>
                <a:ea typeface="+mn-ea"/>
                <a:cs typeface="+mn-cs"/>
              </a:defRPr>
            </a:pPr>
            <a:r>
              <a:rPr lang="lt-LT" sz="2800" dirty="0">
                <a:solidFill>
                  <a:schemeClr val="tx1"/>
                </a:solidFill>
              </a:rPr>
              <a:t>Valandų (kontaktinių) pasiskirstymas pagal negalios pobūdį 2023 metais</a:t>
            </a:r>
            <a:endParaRPr lang="en-US" sz="2800" dirty="0">
              <a:solidFill>
                <a:schemeClr val="tx1"/>
              </a:solidFill>
            </a:endParaRPr>
          </a:p>
        </c:rich>
      </c:tx>
      <c:overlay val="0"/>
      <c:spPr>
        <a:noFill/>
        <a:ln>
          <a:noFill/>
        </a:ln>
        <a:effectLst/>
      </c:spPr>
      <c:txPr>
        <a:bodyPr rot="0" spcFirstLastPara="1" vertOverflow="ellipsis" vert="horz" wrap="square" anchor="ctr" anchorCtr="1"/>
        <a:lstStyle/>
        <a:p>
          <a:pPr>
            <a:defRPr sz="2800" b="0" i="0" u="none" strike="noStrike" kern="1200" spc="0" baseline="0">
              <a:solidFill>
                <a:schemeClr val="tx1"/>
              </a:solidFill>
              <a:latin typeface="+mn-lt"/>
              <a:ea typeface="+mn-ea"/>
              <a:cs typeface="+mn-cs"/>
            </a:defRPr>
          </a:pPr>
          <a:endParaRPr lang="lt-LT"/>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w="19050">
              <a:solidFill>
                <a:schemeClr val="lt1"/>
              </a:solidFill>
            </a:ln>
            <a:effectLst/>
          </c:spPr>
          <c:invertIfNegative val="0"/>
          <c:dPt>
            <c:idx val="1"/>
            <c:invertIfNegative val="0"/>
            <c:bubble3D val="0"/>
            <c:spPr>
              <a:solidFill>
                <a:schemeClr val="accent2"/>
              </a:solidFill>
              <a:ln w="19050">
                <a:solidFill>
                  <a:schemeClr val="lt1"/>
                </a:solidFill>
              </a:ln>
              <a:effectLst/>
            </c:spPr>
            <c:extLst>
              <c:ext xmlns:c16="http://schemas.microsoft.com/office/drawing/2014/chart" uri="{C3380CC4-5D6E-409C-BE32-E72D297353CC}">
                <c16:uniqueId val="{00000003-A27F-44AB-822C-70EB7D37CC24}"/>
              </c:ext>
            </c:extLst>
          </c:dPt>
          <c:dPt>
            <c:idx val="2"/>
            <c:invertIfNegative val="0"/>
            <c:bubble3D val="0"/>
            <c:spPr>
              <a:solidFill>
                <a:schemeClr val="accent3"/>
              </a:solidFill>
              <a:ln w="19050">
                <a:solidFill>
                  <a:schemeClr val="lt1"/>
                </a:solidFill>
              </a:ln>
              <a:effectLst/>
            </c:spPr>
            <c:extLst>
              <c:ext xmlns:c16="http://schemas.microsoft.com/office/drawing/2014/chart" uri="{C3380CC4-5D6E-409C-BE32-E72D297353CC}">
                <c16:uniqueId val="{00000004-A27F-44AB-822C-70EB7D37CC24}"/>
              </c:ext>
            </c:extLst>
          </c:dPt>
          <c:dPt>
            <c:idx val="3"/>
            <c:invertIfNegative val="0"/>
            <c:bubble3D val="0"/>
            <c:spPr>
              <a:solidFill>
                <a:schemeClr val="accent4"/>
              </a:solidFill>
              <a:ln w="19050">
                <a:solidFill>
                  <a:schemeClr val="lt1"/>
                </a:solidFill>
              </a:ln>
              <a:effectLst/>
            </c:spPr>
            <c:extLst>
              <c:ext xmlns:c16="http://schemas.microsoft.com/office/drawing/2014/chart" uri="{C3380CC4-5D6E-409C-BE32-E72D297353CC}">
                <c16:uniqueId val="{00000006-A27F-44AB-822C-70EB7D37CC24}"/>
              </c:ext>
            </c:extLst>
          </c:dPt>
          <c:dPt>
            <c:idx val="4"/>
            <c:invertIfNegative val="0"/>
            <c:bubble3D val="0"/>
            <c:spPr>
              <a:solidFill>
                <a:schemeClr val="accent5"/>
              </a:solidFill>
              <a:ln w="19050">
                <a:solidFill>
                  <a:schemeClr val="lt1"/>
                </a:solidFill>
              </a:ln>
              <a:effectLst/>
            </c:spPr>
            <c:extLst>
              <c:ext xmlns:c16="http://schemas.microsoft.com/office/drawing/2014/chart" uri="{C3380CC4-5D6E-409C-BE32-E72D297353CC}">
                <c16:uniqueId val="{00000007-A27F-44AB-822C-70EB7D37CC24}"/>
              </c:ext>
            </c:extLst>
          </c:dPt>
          <c:dPt>
            <c:idx val="5"/>
            <c:invertIfNegative val="0"/>
            <c:bubble3D val="0"/>
            <c:spPr>
              <a:solidFill>
                <a:schemeClr val="accent6"/>
              </a:solidFill>
              <a:ln w="19050">
                <a:solidFill>
                  <a:schemeClr val="lt1"/>
                </a:solidFill>
              </a:ln>
              <a:effectLst/>
            </c:spPr>
            <c:extLst>
              <c:ext xmlns:c16="http://schemas.microsoft.com/office/drawing/2014/chart" uri="{C3380CC4-5D6E-409C-BE32-E72D297353CC}">
                <c16:uniqueId val="{00000008-A27F-44AB-822C-70EB7D37CC24}"/>
              </c:ext>
            </c:extLst>
          </c:dPt>
          <c:dLbls>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Sheet1!$A$2:$A$8</c:f>
              <c:strCache>
                <c:ptCount val="7"/>
                <c:pt idx="0">
                  <c:v>Fizinė negalia</c:v>
                </c:pt>
                <c:pt idx="1">
                  <c:v>Kompleksinė negalia</c:v>
                </c:pt>
                <c:pt idx="2">
                  <c:v>Psichosocialinė negalia</c:v>
                </c:pt>
                <c:pt idx="3">
                  <c:v>Regos negalia</c:v>
                </c:pt>
                <c:pt idx="4">
                  <c:v>Intelekto negalia</c:v>
                </c:pt>
                <c:pt idx="5">
                  <c:v>Raidos sutrikimai</c:v>
                </c:pt>
                <c:pt idx="6">
                  <c:v>Klausos negalia</c:v>
                </c:pt>
              </c:strCache>
            </c:strRef>
          </c:cat>
          <c:val>
            <c:numRef>
              <c:f>Sheet1!$B$2:$B$8</c:f>
              <c:numCache>
                <c:formatCode>General</c:formatCode>
                <c:ptCount val="7"/>
                <c:pt idx="0">
                  <c:v>438671</c:v>
                </c:pt>
                <c:pt idx="1">
                  <c:v>248707</c:v>
                </c:pt>
                <c:pt idx="2">
                  <c:v>165160</c:v>
                </c:pt>
                <c:pt idx="3">
                  <c:v>158767</c:v>
                </c:pt>
                <c:pt idx="4">
                  <c:v>70056</c:v>
                </c:pt>
                <c:pt idx="5">
                  <c:v>38901</c:v>
                </c:pt>
                <c:pt idx="6">
                  <c:v>2571</c:v>
                </c:pt>
              </c:numCache>
            </c:numRef>
          </c:val>
          <c:extLst>
            <c:ext xmlns:c16="http://schemas.microsoft.com/office/drawing/2014/chart" uri="{C3380CC4-5D6E-409C-BE32-E72D297353CC}">
              <c16:uniqueId val="{00000000-A27F-44AB-822C-70EB7D37CC24}"/>
            </c:ext>
          </c:extLst>
        </c:ser>
        <c:dLbls>
          <c:showLegendKey val="0"/>
          <c:showVal val="1"/>
          <c:showCatName val="0"/>
          <c:showSerName val="0"/>
          <c:showPercent val="0"/>
          <c:showBubbleSize val="0"/>
        </c:dLbls>
        <c:gapWidth val="150"/>
        <c:overlap val="-25"/>
        <c:axId val="1223774911"/>
        <c:axId val="1223776351"/>
      </c:barChart>
      <c:catAx>
        <c:axId val="12237749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crossAx val="1223776351"/>
        <c:crosses val="autoZero"/>
        <c:auto val="1"/>
        <c:lblAlgn val="ctr"/>
        <c:lblOffset val="100"/>
        <c:noMultiLvlLbl val="0"/>
      </c:catAx>
      <c:valAx>
        <c:axId val="1223776351"/>
        <c:scaling>
          <c:orientation val="minMax"/>
        </c:scaling>
        <c:delete val="1"/>
        <c:axPos val="l"/>
        <c:numFmt formatCode="General" sourceLinked="1"/>
        <c:majorTickMark val="none"/>
        <c:minorTickMark val="none"/>
        <c:tickLblPos val="nextTo"/>
        <c:crossAx val="122377491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lt-LT" sz="2000" dirty="0">
                <a:solidFill>
                  <a:schemeClr val="tx1"/>
                </a:solidFill>
              </a:rPr>
              <a:t>Asmeninę</a:t>
            </a:r>
            <a:r>
              <a:rPr lang="lt-LT" sz="2000" baseline="0" dirty="0">
                <a:solidFill>
                  <a:schemeClr val="tx1"/>
                </a:solidFill>
              </a:rPr>
              <a:t> pagalbą gavusių asmenų </a:t>
            </a:r>
            <a:r>
              <a:rPr lang="lt-LT" sz="2000" dirty="0">
                <a:solidFill>
                  <a:schemeClr val="tx1"/>
                </a:solidFill>
              </a:rPr>
              <a:t>pasiskirstymas apskrityse</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lt-LT"/>
        </a:p>
      </c:txPr>
    </c:title>
    <c:autoTitleDeleted val="0"/>
    <c:plotArea>
      <c:layout/>
      <c:barChart>
        <c:barDir val="bar"/>
        <c:grouping val="clustered"/>
        <c:varyColors val="0"/>
        <c:ser>
          <c:idx val="0"/>
          <c:order val="0"/>
          <c:tx>
            <c:strRef>
              <c:f>Sheet1!$B$1</c:f>
              <c:strCache>
                <c:ptCount val="1"/>
                <c:pt idx="0">
                  <c:v>2021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Vilniaus apskritis</c:v>
                </c:pt>
                <c:pt idx="1">
                  <c:v>Kauno apskritis</c:v>
                </c:pt>
                <c:pt idx="2">
                  <c:v>Telšių apskritis</c:v>
                </c:pt>
                <c:pt idx="3">
                  <c:v>Šiaulių apskritis</c:v>
                </c:pt>
                <c:pt idx="4">
                  <c:v>Marijampolės apskritis</c:v>
                </c:pt>
                <c:pt idx="5">
                  <c:v>Panevėžio apskritis</c:v>
                </c:pt>
                <c:pt idx="6">
                  <c:v>Klaipėdos apskritis</c:v>
                </c:pt>
                <c:pt idx="7">
                  <c:v>Utenos apskritis</c:v>
                </c:pt>
                <c:pt idx="8">
                  <c:v>Alytaus apskritis</c:v>
                </c:pt>
                <c:pt idx="9">
                  <c:v>Tauragės apskritis</c:v>
                </c:pt>
              </c:strCache>
            </c:strRef>
          </c:cat>
          <c:val>
            <c:numRef>
              <c:f>Sheet1!$B$2:$B$11</c:f>
              <c:numCache>
                <c:formatCode>General</c:formatCode>
                <c:ptCount val="10"/>
                <c:pt idx="0">
                  <c:v>96</c:v>
                </c:pt>
                <c:pt idx="1">
                  <c:v>58</c:v>
                </c:pt>
                <c:pt idx="2">
                  <c:v>87</c:v>
                </c:pt>
                <c:pt idx="3">
                  <c:v>71</c:v>
                </c:pt>
                <c:pt idx="4">
                  <c:v>38</c:v>
                </c:pt>
                <c:pt idx="5">
                  <c:v>51</c:v>
                </c:pt>
                <c:pt idx="6">
                  <c:v>49</c:v>
                </c:pt>
                <c:pt idx="7">
                  <c:v>46</c:v>
                </c:pt>
                <c:pt idx="8">
                  <c:v>37</c:v>
                </c:pt>
                <c:pt idx="9">
                  <c:v>35</c:v>
                </c:pt>
              </c:numCache>
            </c:numRef>
          </c:val>
          <c:extLst>
            <c:ext xmlns:c16="http://schemas.microsoft.com/office/drawing/2014/chart" uri="{C3380CC4-5D6E-409C-BE32-E72D297353CC}">
              <c16:uniqueId val="{00000000-58CE-480B-B71E-15CA941CA0C1}"/>
            </c:ext>
          </c:extLst>
        </c:ser>
        <c:ser>
          <c:idx val="1"/>
          <c:order val="1"/>
          <c:tx>
            <c:strRef>
              <c:f>Sheet1!$C$1</c:f>
              <c:strCache>
                <c:ptCount val="1"/>
                <c:pt idx="0">
                  <c:v>2022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Vilniaus apskritis</c:v>
                </c:pt>
                <c:pt idx="1">
                  <c:v>Kauno apskritis</c:v>
                </c:pt>
                <c:pt idx="2">
                  <c:v>Telšių apskritis</c:v>
                </c:pt>
                <c:pt idx="3">
                  <c:v>Šiaulių apskritis</c:v>
                </c:pt>
                <c:pt idx="4">
                  <c:v>Marijampolės apskritis</c:v>
                </c:pt>
                <c:pt idx="5">
                  <c:v>Panevėžio apskritis</c:v>
                </c:pt>
                <c:pt idx="6">
                  <c:v>Klaipėdos apskritis</c:v>
                </c:pt>
                <c:pt idx="7">
                  <c:v>Utenos apskritis</c:v>
                </c:pt>
                <c:pt idx="8">
                  <c:v>Alytaus apskritis</c:v>
                </c:pt>
                <c:pt idx="9">
                  <c:v>Tauragės apskritis</c:v>
                </c:pt>
              </c:strCache>
            </c:strRef>
          </c:cat>
          <c:val>
            <c:numRef>
              <c:f>Sheet1!$C$2:$C$11</c:f>
              <c:numCache>
                <c:formatCode>General</c:formatCode>
                <c:ptCount val="10"/>
                <c:pt idx="0">
                  <c:v>260</c:v>
                </c:pt>
                <c:pt idx="1">
                  <c:v>202</c:v>
                </c:pt>
                <c:pt idx="2">
                  <c:v>215</c:v>
                </c:pt>
                <c:pt idx="3">
                  <c:v>213</c:v>
                </c:pt>
                <c:pt idx="4">
                  <c:v>172</c:v>
                </c:pt>
                <c:pt idx="5">
                  <c:v>171</c:v>
                </c:pt>
                <c:pt idx="6">
                  <c:v>131</c:v>
                </c:pt>
                <c:pt idx="7">
                  <c:v>128</c:v>
                </c:pt>
                <c:pt idx="8">
                  <c:v>87</c:v>
                </c:pt>
                <c:pt idx="9">
                  <c:v>71</c:v>
                </c:pt>
              </c:numCache>
            </c:numRef>
          </c:val>
          <c:extLst>
            <c:ext xmlns:c16="http://schemas.microsoft.com/office/drawing/2014/chart" uri="{C3380CC4-5D6E-409C-BE32-E72D297353CC}">
              <c16:uniqueId val="{00000001-58CE-480B-B71E-15CA941CA0C1}"/>
            </c:ext>
          </c:extLst>
        </c:ser>
        <c:ser>
          <c:idx val="2"/>
          <c:order val="2"/>
          <c:tx>
            <c:strRef>
              <c:f>Sheet1!$D$1</c:f>
              <c:strCache>
                <c:ptCount val="1"/>
                <c:pt idx="0">
                  <c:v>2023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Vilniaus apskritis</c:v>
                </c:pt>
                <c:pt idx="1">
                  <c:v>Kauno apskritis</c:v>
                </c:pt>
                <c:pt idx="2">
                  <c:v>Telšių apskritis</c:v>
                </c:pt>
                <c:pt idx="3">
                  <c:v>Šiaulių apskritis</c:v>
                </c:pt>
                <c:pt idx="4">
                  <c:v>Marijampolės apskritis</c:v>
                </c:pt>
                <c:pt idx="5">
                  <c:v>Panevėžio apskritis</c:v>
                </c:pt>
                <c:pt idx="6">
                  <c:v>Klaipėdos apskritis</c:v>
                </c:pt>
                <c:pt idx="7">
                  <c:v>Utenos apskritis</c:v>
                </c:pt>
                <c:pt idx="8">
                  <c:v>Alytaus apskritis</c:v>
                </c:pt>
                <c:pt idx="9">
                  <c:v>Tauragės apskritis</c:v>
                </c:pt>
              </c:strCache>
            </c:strRef>
          </c:cat>
          <c:val>
            <c:numRef>
              <c:f>Sheet1!$D$2:$D$11</c:f>
              <c:numCache>
                <c:formatCode>General</c:formatCode>
                <c:ptCount val="10"/>
                <c:pt idx="0">
                  <c:v>319</c:v>
                </c:pt>
                <c:pt idx="1">
                  <c:v>288</c:v>
                </c:pt>
                <c:pt idx="2">
                  <c:v>224</c:v>
                </c:pt>
                <c:pt idx="3">
                  <c:v>209</c:v>
                </c:pt>
                <c:pt idx="4">
                  <c:v>224</c:v>
                </c:pt>
                <c:pt idx="5">
                  <c:v>178</c:v>
                </c:pt>
                <c:pt idx="6">
                  <c:v>184</c:v>
                </c:pt>
                <c:pt idx="7">
                  <c:v>158</c:v>
                </c:pt>
                <c:pt idx="8">
                  <c:v>117</c:v>
                </c:pt>
                <c:pt idx="9">
                  <c:v>80</c:v>
                </c:pt>
              </c:numCache>
            </c:numRef>
          </c:val>
          <c:extLst>
            <c:ext xmlns:c16="http://schemas.microsoft.com/office/drawing/2014/chart" uri="{C3380CC4-5D6E-409C-BE32-E72D297353CC}">
              <c16:uniqueId val="{00000002-58CE-480B-B71E-15CA941CA0C1}"/>
            </c:ext>
          </c:extLst>
        </c:ser>
        <c:ser>
          <c:idx val="3"/>
          <c:order val="3"/>
          <c:tx>
            <c:strRef>
              <c:f>Sheet1!#REF!</c:f>
              <c:strCache>
                <c:ptCount val="1"/>
                <c:pt idx="0">
                  <c:v>#REF!</c:v>
                </c:pt>
              </c:strCache>
            </c:strRef>
          </c:tx>
          <c:spPr>
            <a:solidFill>
              <a:schemeClr val="accent4"/>
            </a:solidFill>
            <a:ln>
              <a:noFill/>
            </a:ln>
            <a:effectLst/>
          </c:spPr>
          <c:invertIfNegative val="0"/>
          <c:dLbls>
            <c:delete val="1"/>
          </c:dLbls>
          <c:cat>
            <c:strRef>
              <c:f>Sheet1!$A$2:$A$11</c:f>
              <c:strCache>
                <c:ptCount val="10"/>
                <c:pt idx="0">
                  <c:v>Vilniaus apskritis</c:v>
                </c:pt>
                <c:pt idx="1">
                  <c:v>Kauno apskritis</c:v>
                </c:pt>
                <c:pt idx="2">
                  <c:v>Telšių apskritis</c:v>
                </c:pt>
                <c:pt idx="3">
                  <c:v>Šiaulių apskritis</c:v>
                </c:pt>
                <c:pt idx="4">
                  <c:v>Marijampolės apskritis</c:v>
                </c:pt>
                <c:pt idx="5">
                  <c:v>Panevėžio apskritis</c:v>
                </c:pt>
                <c:pt idx="6">
                  <c:v>Klaipėdos apskritis</c:v>
                </c:pt>
                <c:pt idx="7">
                  <c:v>Utenos apskritis</c:v>
                </c:pt>
                <c:pt idx="8">
                  <c:v>Alytaus apskritis</c:v>
                </c:pt>
                <c:pt idx="9">
                  <c:v>Tauragės apskritis</c:v>
                </c:pt>
              </c:strCache>
            </c:strRef>
          </c:cat>
          <c:val>
            <c:numRef>
              <c:f>Sheet1!#REF!</c:f>
              <c:numCache>
                <c:formatCode>General</c:formatCode>
                <c:ptCount val="1"/>
                <c:pt idx="0">
                  <c:v>1</c:v>
                </c:pt>
              </c:numCache>
            </c:numRef>
          </c:val>
          <c:extLst>
            <c:ext xmlns:c16="http://schemas.microsoft.com/office/drawing/2014/chart" uri="{C3380CC4-5D6E-409C-BE32-E72D297353CC}">
              <c16:uniqueId val="{00000003-58CE-480B-B71E-15CA941CA0C1}"/>
            </c:ext>
          </c:extLst>
        </c:ser>
        <c:dLbls>
          <c:dLblPos val="outEnd"/>
          <c:showLegendKey val="0"/>
          <c:showVal val="1"/>
          <c:showCatName val="0"/>
          <c:showSerName val="0"/>
          <c:showPercent val="0"/>
          <c:showBubbleSize val="0"/>
        </c:dLbls>
        <c:gapWidth val="219"/>
        <c:axId val="1332382256"/>
        <c:axId val="1332386096"/>
      </c:barChart>
      <c:catAx>
        <c:axId val="13323822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crossAx val="1332386096"/>
        <c:crosses val="autoZero"/>
        <c:auto val="1"/>
        <c:lblAlgn val="ctr"/>
        <c:lblOffset val="100"/>
        <c:noMultiLvlLbl val="0"/>
      </c:catAx>
      <c:valAx>
        <c:axId val="133238609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crossAx val="1332382256"/>
        <c:crosses val="autoZero"/>
        <c:crossBetween val="between"/>
      </c:valAx>
      <c:spPr>
        <a:noFill/>
        <a:ln>
          <a:noFill/>
        </a:ln>
        <a:effectLst/>
      </c:spPr>
    </c:plotArea>
    <c:legend>
      <c:legendPos val="b"/>
      <c:legendEntry>
        <c:idx val="0"/>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0" i="0" u="none" strike="noStrike" kern="1200" spc="0" baseline="0">
                <a:solidFill>
                  <a:schemeClr val="tx1">
                    <a:lumMod val="65000"/>
                    <a:lumOff val="35000"/>
                  </a:schemeClr>
                </a:solidFill>
                <a:latin typeface="+mn-lt"/>
                <a:ea typeface="+mn-ea"/>
                <a:cs typeface="+mn-cs"/>
              </a:defRPr>
            </a:pPr>
            <a:r>
              <a:rPr lang="lt-LT" sz="3200" dirty="0">
                <a:solidFill>
                  <a:schemeClr val="tx1"/>
                </a:solidFill>
              </a:rPr>
              <a:t>Pagalbą gavusių asmenų pasiskirstymas pagal amžiaus grupes</a:t>
            </a:r>
          </a:p>
        </c:rich>
      </c:tx>
      <c:overlay val="0"/>
      <c:spPr>
        <a:noFill/>
        <a:ln>
          <a:noFill/>
        </a:ln>
        <a:effectLst/>
      </c:spPr>
      <c:txPr>
        <a:bodyPr rot="0" spcFirstLastPara="1" vertOverflow="ellipsis" vert="horz" wrap="square" anchor="ctr" anchorCtr="1"/>
        <a:lstStyle/>
        <a:p>
          <a:pPr>
            <a:defRPr sz="3200"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Sheet1!$B$1</c:f>
              <c:strCache>
                <c:ptCount val="1"/>
                <c:pt idx="0">
                  <c:v>2021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0-9 m.</c:v>
                </c:pt>
                <c:pt idx="1">
                  <c:v>10-17 m.</c:v>
                </c:pt>
                <c:pt idx="2">
                  <c:v>18-29 m.</c:v>
                </c:pt>
                <c:pt idx="3">
                  <c:v>30-39 m.</c:v>
                </c:pt>
                <c:pt idx="4">
                  <c:v>40-49 m.</c:v>
                </c:pt>
                <c:pt idx="5">
                  <c:v>50-59 m.</c:v>
                </c:pt>
                <c:pt idx="6">
                  <c:v>60-64 m.</c:v>
                </c:pt>
                <c:pt idx="7">
                  <c:v>65 ir vyresni</c:v>
                </c:pt>
              </c:strCache>
            </c:strRef>
          </c:cat>
          <c:val>
            <c:numRef>
              <c:f>Sheet1!$B$2:$B$9</c:f>
              <c:numCache>
                <c:formatCode>General</c:formatCode>
                <c:ptCount val="8"/>
                <c:pt idx="0">
                  <c:v>8</c:v>
                </c:pt>
                <c:pt idx="1">
                  <c:v>17</c:v>
                </c:pt>
                <c:pt idx="2">
                  <c:v>54</c:v>
                </c:pt>
                <c:pt idx="3">
                  <c:v>75</c:v>
                </c:pt>
                <c:pt idx="4">
                  <c:v>80</c:v>
                </c:pt>
                <c:pt idx="5">
                  <c:v>112</c:v>
                </c:pt>
                <c:pt idx="6">
                  <c:v>58</c:v>
                </c:pt>
                <c:pt idx="7">
                  <c:v>164</c:v>
                </c:pt>
              </c:numCache>
            </c:numRef>
          </c:val>
          <c:extLst>
            <c:ext xmlns:c16="http://schemas.microsoft.com/office/drawing/2014/chart" uri="{C3380CC4-5D6E-409C-BE32-E72D297353CC}">
              <c16:uniqueId val="{00000000-A636-4631-9300-B1D8E89A364D}"/>
            </c:ext>
          </c:extLst>
        </c:ser>
        <c:ser>
          <c:idx val="1"/>
          <c:order val="1"/>
          <c:tx>
            <c:strRef>
              <c:f>Sheet1!$C$1</c:f>
              <c:strCache>
                <c:ptCount val="1"/>
                <c:pt idx="0">
                  <c:v>2022</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0-9 m.</c:v>
                </c:pt>
                <c:pt idx="1">
                  <c:v>10-17 m.</c:v>
                </c:pt>
                <c:pt idx="2">
                  <c:v>18-29 m.</c:v>
                </c:pt>
                <c:pt idx="3">
                  <c:v>30-39 m.</c:v>
                </c:pt>
                <c:pt idx="4">
                  <c:v>40-49 m.</c:v>
                </c:pt>
                <c:pt idx="5">
                  <c:v>50-59 m.</c:v>
                </c:pt>
                <c:pt idx="6">
                  <c:v>60-64 m.</c:v>
                </c:pt>
                <c:pt idx="7">
                  <c:v>65 ir vyresni</c:v>
                </c:pt>
              </c:strCache>
            </c:strRef>
          </c:cat>
          <c:val>
            <c:numRef>
              <c:f>Sheet1!$C$2:$C$9</c:f>
              <c:numCache>
                <c:formatCode>General</c:formatCode>
                <c:ptCount val="8"/>
                <c:pt idx="0">
                  <c:v>29</c:v>
                </c:pt>
                <c:pt idx="1">
                  <c:v>50</c:v>
                </c:pt>
                <c:pt idx="2">
                  <c:v>137</c:v>
                </c:pt>
                <c:pt idx="3">
                  <c:v>185</c:v>
                </c:pt>
                <c:pt idx="4">
                  <c:v>194</c:v>
                </c:pt>
                <c:pt idx="5">
                  <c:v>286</c:v>
                </c:pt>
                <c:pt idx="6">
                  <c:v>164</c:v>
                </c:pt>
                <c:pt idx="7">
                  <c:v>605</c:v>
                </c:pt>
              </c:numCache>
            </c:numRef>
          </c:val>
          <c:extLst>
            <c:ext xmlns:c16="http://schemas.microsoft.com/office/drawing/2014/chart" uri="{C3380CC4-5D6E-409C-BE32-E72D297353CC}">
              <c16:uniqueId val="{00000001-A636-4631-9300-B1D8E89A364D}"/>
            </c:ext>
          </c:extLst>
        </c:ser>
        <c:ser>
          <c:idx val="2"/>
          <c:order val="2"/>
          <c:tx>
            <c:strRef>
              <c:f>Sheet1!$D$1</c:f>
              <c:strCache>
                <c:ptCount val="1"/>
                <c:pt idx="0">
                  <c:v>2023</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0-9 m.</c:v>
                </c:pt>
                <c:pt idx="1">
                  <c:v>10-17 m.</c:v>
                </c:pt>
                <c:pt idx="2">
                  <c:v>18-29 m.</c:v>
                </c:pt>
                <c:pt idx="3">
                  <c:v>30-39 m.</c:v>
                </c:pt>
                <c:pt idx="4">
                  <c:v>40-49 m.</c:v>
                </c:pt>
                <c:pt idx="5">
                  <c:v>50-59 m.</c:v>
                </c:pt>
                <c:pt idx="6">
                  <c:v>60-64 m.</c:v>
                </c:pt>
                <c:pt idx="7">
                  <c:v>65 ir vyresni</c:v>
                </c:pt>
              </c:strCache>
            </c:strRef>
          </c:cat>
          <c:val>
            <c:numRef>
              <c:f>Sheet1!$D$2:$D$9</c:f>
              <c:numCache>
                <c:formatCode>General</c:formatCode>
                <c:ptCount val="8"/>
                <c:pt idx="0">
                  <c:v>40</c:v>
                </c:pt>
                <c:pt idx="1">
                  <c:v>73</c:v>
                </c:pt>
                <c:pt idx="2">
                  <c:v>159</c:v>
                </c:pt>
                <c:pt idx="3">
                  <c:v>227</c:v>
                </c:pt>
                <c:pt idx="4">
                  <c:v>241</c:v>
                </c:pt>
                <c:pt idx="5">
                  <c:v>325</c:v>
                </c:pt>
                <c:pt idx="6">
                  <c:v>210</c:v>
                </c:pt>
                <c:pt idx="7">
                  <c:v>706</c:v>
                </c:pt>
              </c:numCache>
            </c:numRef>
          </c:val>
          <c:extLst>
            <c:ext xmlns:c16="http://schemas.microsoft.com/office/drawing/2014/chart" uri="{C3380CC4-5D6E-409C-BE32-E72D297353CC}">
              <c16:uniqueId val="{00000002-A636-4631-9300-B1D8E89A364D}"/>
            </c:ext>
          </c:extLst>
        </c:ser>
        <c:dLbls>
          <c:dLblPos val="outEnd"/>
          <c:showLegendKey val="0"/>
          <c:showVal val="1"/>
          <c:showCatName val="0"/>
          <c:showSerName val="0"/>
          <c:showPercent val="0"/>
          <c:showBubbleSize val="0"/>
        </c:dLbls>
        <c:gapWidth val="219"/>
        <c:overlap val="-27"/>
        <c:axId val="1265436559"/>
        <c:axId val="1265440399"/>
      </c:barChart>
      <c:catAx>
        <c:axId val="12654365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crossAx val="1265440399"/>
        <c:crosses val="autoZero"/>
        <c:auto val="1"/>
        <c:lblAlgn val="ctr"/>
        <c:lblOffset val="100"/>
        <c:noMultiLvlLbl val="0"/>
      </c:catAx>
      <c:valAx>
        <c:axId val="126544039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12654365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solidFill>
                <a:latin typeface="+mn-lt"/>
                <a:ea typeface="+mn-ea"/>
                <a:cs typeface="+mn-cs"/>
              </a:defRPr>
            </a:pPr>
            <a:r>
              <a:rPr lang="lt-LT" sz="2400" dirty="0">
                <a:solidFill>
                  <a:schemeClr val="tx1"/>
                </a:solidFill>
              </a:rPr>
              <a:t>Asmeninės pagalbos gavėjai</a:t>
            </a:r>
            <a:r>
              <a:rPr lang="lt-LT" sz="2400" baseline="0" dirty="0">
                <a:solidFill>
                  <a:schemeClr val="tx1"/>
                </a:solidFill>
              </a:rPr>
              <a:t> ir valstybės biudžeto lėšos</a:t>
            </a:r>
            <a:endParaRPr lang="lt-LT" sz="2400" dirty="0">
              <a:solidFill>
                <a:schemeClr val="tx1"/>
              </a:solidFill>
            </a:endParaRPr>
          </a:p>
        </c:rich>
      </c:tx>
      <c:layout>
        <c:manualLayout>
          <c:xMode val="edge"/>
          <c:yMode val="edge"/>
          <c:x val="0.10937799783733415"/>
          <c:y val="0"/>
        </c:manualLayout>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solidFill>
              <a:latin typeface="+mn-lt"/>
              <a:ea typeface="+mn-ea"/>
              <a:cs typeface="+mn-cs"/>
            </a:defRPr>
          </a:pPr>
          <a:endParaRPr lang="lt-LT"/>
        </a:p>
      </c:txPr>
    </c:title>
    <c:autoTitleDeleted val="0"/>
    <c:plotArea>
      <c:layout>
        <c:manualLayout>
          <c:layoutTarget val="inner"/>
          <c:xMode val="edge"/>
          <c:yMode val="edge"/>
          <c:x val="8.8844848288668177E-2"/>
          <c:y val="0.13546387227443221"/>
          <c:w val="0.86497462817147852"/>
          <c:h val="0.72492216130055054"/>
        </c:manualLayout>
      </c:layout>
      <c:barChart>
        <c:barDir val="col"/>
        <c:grouping val="clustered"/>
        <c:varyColors val="0"/>
        <c:ser>
          <c:idx val="0"/>
          <c:order val="0"/>
          <c:tx>
            <c:strRef>
              <c:f>'[Microsoft PowerPoint diagrama]Lapas1'!$C$9</c:f>
              <c:strCache>
                <c:ptCount val="1"/>
                <c:pt idx="0">
                  <c:v>Gavėjai</c:v>
                </c:pt>
              </c:strCache>
            </c:strRef>
          </c:tx>
          <c:spPr>
            <a:solidFill>
              <a:schemeClr val="accent1"/>
            </a:solidFill>
            <a:ln>
              <a:noFill/>
            </a:ln>
            <a:effectLst/>
          </c:spPr>
          <c:invertIfNegative val="0"/>
          <c:dLbls>
            <c:dLbl>
              <c:idx val="3"/>
              <c:tx>
                <c:rich>
                  <a:bodyPr/>
                  <a:lstStyle/>
                  <a:p>
                    <a:r>
                      <a:rPr lang="en-US"/>
                      <a:t>1547</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C22A-4065-9860-0F904DBE1E38}"/>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'[Microsoft PowerPoint diagrama]Lapas1'!$B$10:$B$13</c:f>
              <c:strCache>
                <c:ptCount val="4"/>
                <c:pt idx="0">
                  <c:v>2021 m.</c:v>
                </c:pt>
                <c:pt idx="1">
                  <c:v>2022 m.</c:v>
                </c:pt>
                <c:pt idx="2">
                  <c:v>2023 m.</c:v>
                </c:pt>
                <c:pt idx="3">
                  <c:v>2024 m. I ketv.</c:v>
                </c:pt>
              </c:strCache>
            </c:strRef>
          </c:cat>
          <c:val>
            <c:numRef>
              <c:f>'[Microsoft PowerPoint diagrama]Lapas1'!$C$10:$C$13</c:f>
              <c:numCache>
                <c:formatCode>General</c:formatCode>
                <c:ptCount val="4"/>
                <c:pt idx="0">
                  <c:v>568</c:v>
                </c:pt>
                <c:pt idx="1">
                  <c:v>1650</c:v>
                </c:pt>
                <c:pt idx="2">
                  <c:v>1975</c:v>
                </c:pt>
                <c:pt idx="3">
                  <c:v>1544</c:v>
                </c:pt>
              </c:numCache>
            </c:numRef>
          </c:val>
          <c:extLst>
            <c:ext xmlns:c16="http://schemas.microsoft.com/office/drawing/2014/chart" uri="{C3380CC4-5D6E-409C-BE32-E72D297353CC}">
              <c16:uniqueId val="{00000000-C22A-4065-9860-0F904DBE1E38}"/>
            </c:ext>
          </c:extLst>
        </c:ser>
        <c:ser>
          <c:idx val="1"/>
          <c:order val="1"/>
          <c:tx>
            <c:strRef>
              <c:f>'[Microsoft PowerPoint diagrama]Lapas1'!$D$9</c:f>
              <c:strCache>
                <c:ptCount val="1"/>
                <c:pt idx="0">
                  <c:v>VB lėšos (tūkst. Eur.)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'[Microsoft PowerPoint diagrama]Lapas1'!$B$10:$B$13</c:f>
              <c:strCache>
                <c:ptCount val="4"/>
                <c:pt idx="0">
                  <c:v>2021 m.</c:v>
                </c:pt>
                <c:pt idx="1">
                  <c:v>2022 m.</c:v>
                </c:pt>
                <c:pt idx="2">
                  <c:v>2023 m.</c:v>
                </c:pt>
                <c:pt idx="3">
                  <c:v>2024 m. I ketv.</c:v>
                </c:pt>
              </c:strCache>
            </c:strRef>
          </c:cat>
          <c:val>
            <c:numRef>
              <c:f>'[Microsoft PowerPoint diagrama]Lapas1'!$D$10:$D$13</c:f>
              <c:numCache>
                <c:formatCode>General</c:formatCode>
                <c:ptCount val="4"/>
                <c:pt idx="0">
                  <c:v>553.29999999999995</c:v>
                </c:pt>
                <c:pt idx="1">
                  <c:v>5791.2</c:v>
                </c:pt>
                <c:pt idx="2">
                  <c:v>10223.1</c:v>
                </c:pt>
                <c:pt idx="3">
                  <c:v>2448</c:v>
                </c:pt>
              </c:numCache>
            </c:numRef>
          </c:val>
          <c:extLst>
            <c:ext xmlns:c16="http://schemas.microsoft.com/office/drawing/2014/chart" uri="{C3380CC4-5D6E-409C-BE32-E72D297353CC}">
              <c16:uniqueId val="{00000001-C22A-4065-9860-0F904DBE1E38}"/>
            </c:ext>
          </c:extLst>
        </c:ser>
        <c:dLbls>
          <c:showLegendKey val="0"/>
          <c:showVal val="0"/>
          <c:showCatName val="0"/>
          <c:showSerName val="0"/>
          <c:showPercent val="0"/>
          <c:showBubbleSize val="0"/>
        </c:dLbls>
        <c:gapWidth val="200"/>
        <c:axId val="324403055"/>
        <c:axId val="324392495"/>
      </c:barChart>
      <c:catAx>
        <c:axId val="3244030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lt-LT"/>
          </a:p>
        </c:txPr>
        <c:crossAx val="324392495"/>
        <c:crosses val="autoZero"/>
        <c:auto val="1"/>
        <c:lblAlgn val="ctr"/>
        <c:lblOffset val="100"/>
        <c:noMultiLvlLbl val="0"/>
      </c:catAx>
      <c:valAx>
        <c:axId val="32439249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lt-LT"/>
          </a:p>
        </c:txPr>
        <c:crossAx val="32440305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solidFill>
                <a:latin typeface="+mn-lt"/>
                <a:ea typeface="+mn-ea"/>
                <a:cs typeface="+mn-cs"/>
              </a:defRPr>
            </a:pPr>
            <a:r>
              <a:rPr lang="lt-LT" dirty="0"/>
              <a:t>Asmenų mokėjimas (tūkst. Eur)</a:t>
            </a: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solidFill>
              <a:latin typeface="+mn-lt"/>
              <a:ea typeface="+mn-ea"/>
              <a:cs typeface="+mn-cs"/>
            </a:defRPr>
          </a:pPr>
          <a:endParaRPr lang="lt-LT"/>
        </a:p>
      </c:txPr>
    </c:title>
    <c:autoTitleDeleted val="0"/>
    <c:plotArea>
      <c:layout/>
      <c:lineChart>
        <c:grouping val="standard"/>
        <c:varyColors val="0"/>
        <c:ser>
          <c:idx val="0"/>
          <c:order val="0"/>
          <c:tx>
            <c:strRef>
              <c:f>[Diagramos.xlsx]Lapas1!$E$120</c:f>
              <c:strCache>
                <c:ptCount val="1"/>
                <c:pt idx="0">
                  <c:v>Asmenų mokėjimas (tūkst. Eur.)</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Pt>
            <c:idx val="1"/>
            <c:marker>
              <c:symbol val="circle"/>
              <c:size val="5"/>
              <c:spPr>
                <a:solidFill>
                  <a:schemeClr val="accent1"/>
                </a:solidFill>
                <a:ln w="9525">
                  <a:solidFill>
                    <a:schemeClr val="accent1"/>
                  </a:solidFill>
                </a:ln>
                <a:effectLst/>
              </c:spPr>
            </c:marker>
            <c:bubble3D val="0"/>
            <c:spPr>
              <a:ln w="63500" cap="rnd">
                <a:solidFill>
                  <a:schemeClr val="accent1"/>
                </a:solidFill>
                <a:round/>
              </a:ln>
              <a:effectLst/>
            </c:spPr>
            <c:extLst>
              <c:ext xmlns:c16="http://schemas.microsoft.com/office/drawing/2014/chart" uri="{C3380CC4-5D6E-409C-BE32-E72D297353CC}">
                <c16:uniqueId val="{00000001-27A9-49B0-B9A2-FA1273E1F001}"/>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Dir val="y"/>
            <c:errBarType val="both"/>
            <c:errValType val="stdErr"/>
            <c:noEndCap val="0"/>
            <c:spPr>
              <a:noFill/>
              <a:ln w="9525" cap="flat" cmpd="sng" algn="ctr">
                <a:solidFill>
                  <a:schemeClr val="tx1">
                    <a:lumMod val="65000"/>
                    <a:lumOff val="35000"/>
                  </a:schemeClr>
                </a:solidFill>
                <a:round/>
              </a:ln>
              <a:effectLst/>
            </c:spPr>
          </c:errBars>
          <c:cat>
            <c:strRef>
              <c:f>[Diagramos.xlsx]Lapas1!$D$121:$D$122</c:f>
              <c:strCache>
                <c:ptCount val="2"/>
                <c:pt idx="0">
                  <c:v>2023 m. IV ketv.</c:v>
                </c:pt>
                <c:pt idx="1">
                  <c:v>2024 m. I ketv.</c:v>
                </c:pt>
              </c:strCache>
            </c:strRef>
          </c:cat>
          <c:val>
            <c:numRef>
              <c:f>[Diagramos.xlsx]Lapas1!$E$121:$E$122</c:f>
              <c:numCache>
                <c:formatCode>General</c:formatCode>
                <c:ptCount val="2"/>
                <c:pt idx="0">
                  <c:v>289</c:v>
                </c:pt>
                <c:pt idx="1">
                  <c:v>217</c:v>
                </c:pt>
              </c:numCache>
            </c:numRef>
          </c:val>
          <c:smooth val="0"/>
          <c:extLst>
            <c:ext xmlns:c16="http://schemas.microsoft.com/office/drawing/2014/chart" uri="{C3380CC4-5D6E-409C-BE32-E72D297353CC}">
              <c16:uniqueId val="{00000002-27A9-49B0-B9A2-FA1273E1F001}"/>
            </c:ext>
          </c:extLst>
        </c:ser>
        <c:dLbls>
          <c:showLegendKey val="0"/>
          <c:showVal val="0"/>
          <c:showCatName val="0"/>
          <c:showSerName val="0"/>
          <c:showPercent val="0"/>
          <c:showBubbleSize val="0"/>
        </c:dLbls>
        <c:marker val="1"/>
        <c:smooth val="0"/>
        <c:axId val="738771343"/>
        <c:axId val="738773743"/>
      </c:lineChart>
      <c:catAx>
        <c:axId val="7387713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lt-LT"/>
          </a:p>
        </c:txPr>
        <c:crossAx val="738773743"/>
        <c:crosses val="autoZero"/>
        <c:auto val="1"/>
        <c:lblAlgn val="ctr"/>
        <c:lblOffset val="100"/>
        <c:noMultiLvlLbl val="0"/>
      </c:catAx>
      <c:valAx>
        <c:axId val="738773743"/>
        <c:scaling>
          <c:orientation val="minMax"/>
          <c:max val="300"/>
          <c:min val="2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738771343"/>
        <c:crosses val="autoZero"/>
        <c:crossBetween val="between"/>
        <c:majorUnit val="50"/>
      </c:valAx>
      <c:spPr>
        <a:noFill/>
        <a:ln>
          <a:noFill/>
        </a:ln>
        <a:effectLst/>
      </c:spPr>
    </c:plotArea>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0.84211</cdr:x>
      <cdr:y>0.22993</cdr:y>
    </cdr:from>
    <cdr:to>
      <cdr:x>0.90517</cdr:x>
      <cdr:y>0.78689</cdr:y>
    </cdr:to>
    <cdr:sp macro="" textlink="">
      <cdr:nvSpPr>
        <cdr:cNvPr id="2" name="Stačiakampis 1">
          <a:extLst xmlns:a="http://schemas.openxmlformats.org/drawingml/2006/main">
            <a:ext uri="{FF2B5EF4-FFF2-40B4-BE49-F238E27FC236}">
              <a16:creationId xmlns:a16="http://schemas.microsoft.com/office/drawing/2014/main" id="{CEA60ED3-C5F1-D5C4-9391-240BAA4467C4}"/>
            </a:ext>
          </a:extLst>
        </cdr:cNvPr>
        <cdr:cNvSpPr/>
      </cdr:nvSpPr>
      <cdr:spPr>
        <a:xfrm xmlns:a="http://schemas.openxmlformats.org/drawingml/2006/main">
          <a:off x="4608512" y="1009965"/>
          <a:ext cx="345129" cy="2446419"/>
        </a:xfrm>
        <a:prstGeom xmlns:a="http://schemas.openxmlformats.org/drawingml/2006/main" prst="rect">
          <a:avLst/>
        </a:prstGeom>
        <a:noFill xmlns:a="http://schemas.openxmlformats.org/drawingml/2006/mai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lt-LT"/>
        </a:p>
      </cdr:txBody>
    </cdr:sp>
  </cdr:relSizeAnchor>
  <cdr:relSizeAnchor xmlns:cdr="http://schemas.openxmlformats.org/drawingml/2006/chartDrawing">
    <cdr:from>
      <cdr:x>0.84211</cdr:x>
      <cdr:y>0.16393</cdr:y>
    </cdr:from>
    <cdr:to>
      <cdr:x>0.92105</cdr:x>
      <cdr:y>0.21839</cdr:y>
    </cdr:to>
    <cdr:sp macro="" textlink="">
      <cdr:nvSpPr>
        <cdr:cNvPr id="3" name="Stačiakampis 2">
          <a:extLst xmlns:a="http://schemas.openxmlformats.org/drawingml/2006/main">
            <a:ext uri="{FF2B5EF4-FFF2-40B4-BE49-F238E27FC236}">
              <a16:creationId xmlns:a16="http://schemas.microsoft.com/office/drawing/2014/main" id="{7CCAFA3A-36F8-503F-421A-E3E5606F9071}"/>
            </a:ext>
          </a:extLst>
        </cdr:cNvPr>
        <cdr:cNvSpPr/>
      </cdr:nvSpPr>
      <cdr:spPr>
        <a:xfrm xmlns:a="http://schemas.openxmlformats.org/drawingml/2006/main">
          <a:off x="4608512" y="720080"/>
          <a:ext cx="432048" cy="239206"/>
        </a:xfrm>
        <a:prstGeom xmlns:a="http://schemas.openxmlformats.org/drawingml/2006/main" prst="rect">
          <a:avLst/>
        </a:prstGeom>
        <a:solidFill xmlns:a="http://schemas.openxmlformats.org/drawingml/2006/main">
          <a:srgbClr val="FFEEB9"/>
        </a:solidFill>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lt-LT" sz="1400" dirty="0">
              <a:solidFill>
                <a:srgbClr val="FF0000"/>
              </a:solidFill>
            </a:rPr>
            <a:t>1500</a:t>
          </a:r>
        </a:p>
      </cdr:txBody>
    </cdr:sp>
  </cdr:relSizeAnchor>
  <cdr:relSizeAnchor xmlns:cdr="http://schemas.openxmlformats.org/drawingml/2006/chartDrawing">
    <cdr:from>
      <cdr:x>0.8369</cdr:x>
      <cdr:y>0.28211</cdr:y>
    </cdr:from>
    <cdr:to>
      <cdr:x>0.91766</cdr:x>
      <cdr:y>0.32202</cdr:y>
    </cdr:to>
    <cdr:sp macro="" textlink="">
      <cdr:nvSpPr>
        <cdr:cNvPr id="4" name="Stačiakampis 3">
          <a:extLst xmlns:a="http://schemas.openxmlformats.org/drawingml/2006/main">
            <a:ext uri="{FF2B5EF4-FFF2-40B4-BE49-F238E27FC236}">
              <a16:creationId xmlns:a16="http://schemas.microsoft.com/office/drawing/2014/main" id="{4CE385D8-CED7-D912-999C-194D34EA8503}"/>
            </a:ext>
          </a:extLst>
        </cdr:cNvPr>
        <cdr:cNvSpPr/>
      </cdr:nvSpPr>
      <cdr:spPr>
        <a:xfrm xmlns:a="http://schemas.openxmlformats.org/drawingml/2006/main">
          <a:off x="6122332" y="2092696"/>
          <a:ext cx="590798" cy="296048"/>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lt-LT" sz="1400" dirty="0">
              <a:solidFill>
                <a:srgbClr val="FF0000"/>
              </a:solidFill>
            </a:rPr>
            <a:t>9000</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lt-LT"/>
          </a:p>
        </p:txBody>
      </p:sp>
      <p:sp>
        <p:nvSpPr>
          <p:cNvPr id="3" name="Datos vietos rezervavimo ženklas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5B9C196-99E9-4492-9A56-8B939769EDCB}" type="datetimeFigureOut">
              <a:rPr lang="lt-LT" smtClean="0"/>
              <a:t>2024-06-21</a:t>
            </a:fld>
            <a:endParaRPr lang="lt-LT"/>
          </a:p>
        </p:txBody>
      </p:sp>
      <p:sp>
        <p:nvSpPr>
          <p:cNvPr id="4" name="Skaidrės vaizdo vietos rezervavimo ženklas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lt-LT"/>
          </a:p>
        </p:txBody>
      </p:sp>
      <p:sp>
        <p:nvSpPr>
          <p:cNvPr id="5" name="Pastabų vietos rezervavimo ženklas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6" name="Poraštės vietos rezervavimo ženklas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0D40D0E-A7DA-450A-9C75-040DCF4AA7BB}" type="slidenum">
              <a:rPr lang="lt-LT" smtClean="0"/>
              <a:t>‹#›</a:t>
            </a:fld>
            <a:endParaRPr lang="lt-LT"/>
          </a:p>
        </p:txBody>
      </p:sp>
    </p:spTree>
    <p:extLst>
      <p:ext uri="{BB962C8B-B14F-4D97-AF65-F5344CB8AC3E}">
        <p14:creationId xmlns:p14="http://schemas.microsoft.com/office/powerpoint/2010/main" val="2780975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10D40D0E-A7DA-450A-9C75-040DCF4AA7BB}" type="slidenum">
              <a:rPr lang="lt-LT" smtClean="0"/>
              <a:t>1</a:t>
            </a:fld>
            <a:endParaRPr lang="lt-LT"/>
          </a:p>
        </p:txBody>
      </p:sp>
    </p:spTree>
    <p:extLst>
      <p:ext uri="{BB962C8B-B14F-4D97-AF65-F5344CB8AC3E}">
        <p14:creationId xmlns:p14="http://schemas.microsoft.com/office/powerpoint/2010/main" val="34814088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5"/>
          </p:nvPr>
        </p:nvSpPr>
        <p:spPr/>
        <p:txBody>
          <a:bodyPr/>
          <a:lstStyle/>
          <a:p>
            <a:fld id="{10D40D0E-A7DA-450A-9C75-040DCF4AA7BB}" type="slidenum">
              <a:rPr lang="lt-LT" smtClean="0"/>
              <a:t>10</a:t>
            </a:fld>
            <a:endParaRPr lang="lt-LT"/>
          </a:p>
        </p:txBody>
      </p:sp>
    </p:spTree>
    <p:extLst>
      <p:ext uri="{BB962C8B-B14F-4D97-AF65-F5344CB8AC3E}">
        <p14:creationId xmlns:p14="http://schemas.microsoft.com/office/powerpoint/2010/main" val="5722654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10D40D0E-A7DA-450A-9C75-040DCF4AA7BB}" type="slidenum">
              <a:rPr lang="lt-LT" smtClean="0"/>
              <a:t>11</a:t>
            </a:fld>
            <a:endParaRPr lang="lt-LT"/>
          </a:p>
        </p:txBody>
      </p:sp>
    </p:spTree>
    <p:extLst>
      <p:ext uri="{BB962C8B-B14F-4D97-AF65-F5344CB8AC3E}">
        <p14:creationId xmlns:p14="http://schemas.microsoft.com/office/powerpoint/2010/main" val="1288244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10D40D0E-A7DA-450A-9C75-040DCF4AA7BB}" type="slidenum">
              <a:rPr lang="lt-LT" smtClean="0"/>
              <a:t>2</a:t>
            </a:fld>
            <a:endParaRPr lang="lt-LT"/>
          </a:p>
        </p:txBody>
      </p:sp>
    </p:spTree>
    <p:extLst>
      <p:ext uri="{BB962C8B-B14F-4D97-AF65-F5344CB8AC3E}">
        <p14:creationId xmlns:p14="http://schemas.microsoft.com/office/powerpoint/2010/main" val="17723306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10D40D0E-A7DA-450A-9C75-040DCF4AA7BB}" type="slidenum">
              <a:rPr lang="lt-LT" smtClean="0"/>
              <a:t>3</a:t>
            </a:fld>
            <a:endParaRPr lang="lt-LT"/>
          </a:p>
        </p:txBody>
      </p:sp>
    </p:spTree>
    <p:extLst>
      <p:ext uri="{BB962C8B-B14F-4D97-AF65-F5344CB8AC3E}">
        <p14:creationId xmlns:p14="http://schemas.microsoft.com/office/powerpoint/2010/main" val="2844323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10D40D0E-A7DA-450A-9C75-040DCF4AA7BB}" type="slidenum">
              <a:rPr lang="lt-LT" smtClean="0"/>
              <a:t>4</a:t>
            </a:fld>
            <a:endParaRPr lang="lt-LT"/>
          </a:p>
        </p:txBody>
      </p:sp>
    </p:spTree>
    <p:extLst>
      <p:ext uri="{BB962C8B-B14F-4D97-AF65-F5344CB8AC3E}">
        <p14:creationId xmlns:p14="http://schemas.microsoft.com/office/powerpoint/2010/main" val="1213613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5"/>
          </p:nvPr>
        </p:nvSpPr>
        <p:spPr/>
        <p:txBody>
          <a:bodyPr/>
          <a:lstStyle/>
          <a:p>
            <a:fld id="{10D40D0E-A7DA-450A-9C75-040DCF4AA7BB}" type="slidenum">
              <a:rPr lang="lt-LT" smtClean="0"/>
              <a:t>5</a:t>
            </a:fld>
            <a:endParaRPr lang="lt-LT"/>
          </a:p>
        </p:txBody>
      </p:sp>
    </p:spTree>
    <p:extLst>
      <p:ext uri="{BB962C8B-B14F-4D97-AF65-F5344CB8AC3E}">
        <p14:creationId xmlns:p14="http://schemas.microsoft.com/office/powerpoint/2010/main" val="16523043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5"/>
          </p:nvPr>
        </p:nvSpPr>
        <p:spPr/>
        <p:txBody>
          <a:bodyPr/>
          <a:lstStyle/>
          <a:p>
            <a:fld id="{10D40D0E-A7DA-450A-9C75-040DCF4AA7BB}" type="slidenum">
              <a:rPr lang="lt-LT" smtClean="0"/>
              <a:t>6</a:t>
            </a:fld>
            <a:endParaRPr lang="lt-LT"/>
          </a:p>
        </p:txBody>
      </p:sp>
    </p:spTree>
    <p:extLst>
      <p:ext uri="{BB962C8B-B14F-4D97-AF65-F5344CB8AC3E}">
        <p14:creationId xmlns:p14="http://schemas.microsoft.com/office/powerpoint/2010/main" val="14288482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5"/>
          </p:nvPr>
        </p:nvSpPr>
        <p:spPr/>
        <p:txBody>
          <a:bodyPr/>
          <a:lstStyle/>
          <a:p>
            <a:fld id="{10D40D0E-A7DA-450A-9C75-040DCF4AA7BB}" type="slidenum">
              <a:rPr lang="lt-LT" smtClean="0"/>
              <a:t>7</a:t>
            </a:fld>
            <a:endParaRPr lang="lt-LT"/>
          </a:p>
        </p:txBody>
      </p:sp>
    </p:spTree>
    <p:extLst>
      <p:ext uri="{BB962C8B-B14F-4D97-AF65-F5344CB8AC3E}">
        <p14:creationId xmlns:p14="http://schemas.microsoft.com/office/powerpoint/2010/main" val="2162071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5"/>
          </p:nvPr>
        </p:nvSpPr>
        <p:spPr/>
        <p:txBody>
          <a:bodyPr/>
          <a:lstStyle/>
          <a:p>
            <a:fld id="{10D40D0E-A7DA-450A-9C75-040DCF4AA7BB}" type="slidenum">
              <a:rPr lang="lt-LT" smtClean="0"/>
              <a:t>8</a:t>
            </a:fld>
            <a:endParaRPr lang="lt-LT"/>
          </a:p>
        </p:txBody>
      </p:sp>
    </p:spTree>
    <p:extLst>
      <p:ext uri="{BB962C8B-B14F-4D97-AF65-F5344CB8AC3E}">
        <p14:creationId xmlns:p14="http://schemas.microsoft.com/office/powerpoint/2010/main" val="6134489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5"/>
          </p:nvPr>
        </p:nvSpPr>
        <p:spPr/>
        <p:txBody>
          <a:bodyPr/>
          <a:lstStyle/>
          <a:p>
            <a:fld id="{10D40D0E-A7DA-450A-9C75-040DCF4AA7BB}" type="slidenum">
              <a:rPr lang="lt-LT" smtClean="0"/>
              <a:t>9</a:t>
            </a:fld>
            <a:endParaRPr lang="lt-LT"/>
          </a:p>
        </p:txBody>
      </p:sp>
    </p:spTree>
    <p:extLst>
      <p:ext uri="{BB962C8B-B14F-4D97-AF65-F5344CB8AC3E}">
        <p14:creationId xmlns:p14="http://schemas.microsoft.com/office/powerpoint/2010/main" val="3912331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EDD1B845-A1B6-BC51-9C1B-835E40642241}"/>
              </a:ext>
            </a:extLst>
          </p:cNvPr>
          <p:cNvSpPr txBox="1"/>
          <p:nvPr/>
        </p:nvSpPr>
        <p:spPr>
          <a:xfrm>
            <a:off x="1457324" y="1722783"/>
            <a:ext cx="13716000" cy="3047999"/>
          </a:xfrm>
          <a:prstGeom prst="rect">
            <a:avLst/>
          </a:prstGeom>
        </p:spPr>
        <p:txBody>
          <a:bodyPr vert="horz" lIns="91440" tIns="45720" rIns="91440" bIns="45720" rtlCol="0" anchor="b">
            <a:noAutofit/>
          </a:bodyPr>
          <a:lstStyle/>
          <a:p>
            <a:pPr>
              <a:lnSpc>
                <a:spcPct val="90000"/>
              </a:lnSpc>
              <a:spcBef>
                <a:spcPct val="0"/>
              </a:spcBef>
              <a:spcAft>
                <a:spcPts val="600"/>
              </a:spcAft>
            </a:pPr>
            <a:r>
              <a:rPr lang="en-US" sz="9600" b="1" dirty="0">
                <a:ea typeface="+mj-ea"/>
                <a:cs typeface="+mj-cs"/>
              </a:rPr>
              <a:t>Asmeninės pagalbos įgyvendinimas Lietuvoje</a:t>
            </a:r>
          </a:p>
        </p:txBody>
      </p:sp>
      <p:grpSp>
        <p:nvGrpSpPr>
          <p:cNvPr id="17" name="Group 16">
            <a:extLst>
              <a:ext uri="{FF2B5EF4-FFF2-40B4-BE49-F238E27FC236}">
                <a16:creationId xmlns:a16="http://schemas.microsoft.com/office/drawing/2014/main" id="{FB7FB62D-DD5B-C587-F53F-679128D41B8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658" y="6788722"/>
            <a:ext cx="18310799" cy="185045"/>
            <a:chOff x="-5025" y="6737718"/>
            <a:chExt cx="12207200" cy="123363"/>
          </a:xfrm>
        </p:grpSpPr>
        <p:sp>
          <p:nvSpPr>
            <p:cNvPr id="18" name="Rectangle 17">
              <a:extLst>
                <a:ext uri="{FF2B5EF4-FFF2-40B4-BE49-F238E27FC236}">
                  <a16:creationId xmlns:a16="http://schemas.microsoft.com/office/drawing/2014/main" id="{D474BA53-241B-ACB6-E742-B074F40EB9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797B091-2608-7480-FE24-507CC5333A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TextBox 10">
            <a:extLst>
              <a:ext uri="{FF2B5EF4-FFF2-40B4-BE49-F238E27FC236}">
                <a16:creationId xmlns:a16="http://schemas.microsoft.com/office/drawing/2014/main" id="{E3498F60-4D73-2F07-14C1-B223E5CF40B9}"/>
              </a:ext>
            </a:extLst>
          </p:cNvPr>
          <p:cNvSpPr txBox="1"/>
          <p:nvPr/>
        </p:nvSpPr>
        <p:spPr>
          <a:xfrm>
            <a:off x="1457324" y="7890844"/>
            <a:ext cx="9144000" cy="523220"/>
          </a:xfrm>
          <a:prstGeom prst="rect">
            <a:avLst/>
          </a:prstGeom>
          <a:noFill/>
        </p:spPr>
        <p:txBody>
          <a:bodyPr wrap="square">
            <a:spAutoFit/>
          </a:bodyPr>
          <a:lstStyle/>
          <a:p>
            <a:pPr algn="l"/>
            <a:endParaRPr lang="lt-LT" sz="2800" dirty="0">
              <a:solidFill>
                <a:srgbClr val="456874"/>
              </a:solidFill>
              <a:latin typeface="Source Sans Pro" panose="020B0503030403020204" pitchFamily="34" charset="0"/>
              <a:ea typeface="Source Sans Pro" panose="020B0503030403020204" pitchFamily="34" charset="0"/>
            </a:endParaRPr>
          </a:p>
        </p:txBody>
      </p:sp>
      <p:pic>
        <p:nvPicPr>
          <p:cNvPr id="6" name="Picture 5" descr="A black background with white text&#10;&#10;Description automatically generated">
            <a:extLst>
              <a:ext uri="{FF2B5EF4-FFF2-40B4-BE49-F238E27FC236}">
                <a16:creationId xmlns:a16="http://schemas.microsoft.com/office/drawing/2014/main" id="{642C2E70-90C4-6E1D-7D7F-7A8827C648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695" y="7116897"/>
            <a:ext cx="10579905" cy="3262526"/>
          </a:xfrm>
          <a:prstGeom prst="rect">
            <a:avLst/>
          </a:prstGeom>
        </p:spPr>
      </p:pic>
    </p:spTree>
    <p:extLst>
      <p:ext uri="{BB962C8B-B14F-4D97-AF65-F5344CB8AC3E}">
        <p14:creationId xmlns:p14="http://schemas.microsoft.com/office/powerpoint/2010/main" val="2889870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20DCE-E022-399D-DB9D-1FED78020248}"/>
              </a:ext>
            </a:extLst>
          </p:cNvPr>
          <p:cNvSpPr>
            <a:spLocks noGrp="1"/>
          </p:cNvSpPr>
          <p:nvPr>
            <p:ph type="title"/>
          </p:nvPr>
        </p:nvSpPr>
        <p:spPr>
          <a:xfrm>
            <a:off x="4572000" y="325438"/>
            <a:ext cx="8229600" cy="1143000"/>
          </a:xfrm>
        </p:spPr>
        <p:txBody>
          <a:bodyPr/>
          <a:lstStyle/>
          <a:p>
            <a:r>
              <a:rPr lang="lt-LT" b="1" dirty="0">
                <a:latin typeface="+mn-lt"/>
              </a:rPr>
              <a:t>Pozityvi patirtis</a:t>
            </a:r>
          </a:p>
        </p:txBody>
      </p:sp>
      <p:sp>
        <p:nvSpPr>
          <p:cNvPr id="3" name="Content Placeholder 2">
            <a:extLst>
              <a:ext uri="{FF2B5EF4-FFF2-40B4-BE49-F238E27FC236}">
                <a16:creationId xmlns:a16="http://schemas.microsoft.com/office/drawing/2014/main" id="{7DC1D604-4755-9CBE-87EB-97E55EC015E6}"/>
              </a:ext>
            </a:extLst>
          </p:cNvPr>
          <p:cNvSpPr>
            <a:spLocks noGrp="1"/>
          </p:cNvSpPr>
          <p:nvPr>
            <p:ph sz="half" idx="1"/>
          </p:nvPr>
        </p:nvSpPr>
        <p:spPr>
          <a:xfrm>
            <a:off x="825500" y="1600200"/>
            <a:ext cx="16637000" cy="8361362"/>
          </a:xfrm>
        </p:spPr>
        <p:txBody>
          <a:bodyPr>
            <a:normAutofit fontScale="92500" lnSpcReduction="10000"/>
          </a:bodyPr>
          <a:lstStyle/>
          <a:p>
            <a:pPr marL="0" indent="0">
              <a:buNone/>
            </a:pPr>
            <a:r>
              <a:rPr lang="lt-LT" sz="3500" dirty="0"/>
              <a:t>Pozityvi patirtis, su kuria susidūrė ir ją įvardino savivaldybės, asmeninės pagalbos teikėjai, asmeniniai asistentai bei asmeninės pagalbos gavėjai 2023 metais (skaidrėje pateikta ne visų savivaldybių patirtis):</a:t>
            </a:r>
          </a:p>
          <a:p>
            <a:pPr marL="0" indent="0">
              <a:buNone/>
            </a:pPr>
            <a:endParaRPr lang="lt-LT" sz="3500" dirty="0"/>
          </a:p>
          <a:p>
            <a:r>
              <a:rPr lang="lt-LT" sz="3500" dirty="0"/>
              <a:t>Asmeninės pagalbos gavėjai, dėka asmeninio asistento teikiamos pagalbos, įsidarbino.</a:t>
            </a:r>
          </a:p>
          <a:p>
            <a:r>
              <a:rPr lang="lt-LT" sz="3500" dirty="0"/>
              <a:t>Pagerėjo asmeninės pagalbos gavėjų gyvenimo kokybė.</a:t>
            </a:r>
          </a:p>
          <a:p>
            <a:r>
              <a:rPr lang="lt-LT" sz="3500" dirty="0"/>
              <a:t>Teikiant asmeninę pagalbą asmenys galėjo išsaugoti savo savarankiškumą ir likti gyventi savo namuose.</a:t>
            </a:r>
          </a:p>
          <a:p>
            <a:r>
              <a:rPr lang="lt-LT" sz="3500" dirty="0"/>
              <a:t>Asmeninių asistentų teikiama pagalba padeda spręsti kasdien kylančius iššūkius, padeda palaikyti ryšį su bendruomene, gerina psichologinę savijautą, padeda išlikti darbo rinkoje.</a:t>
            </a:r>
          </a:p>
          <a:p>
            <a:r>
              <a:rPr lang="lt-LT" sz="3500" dirty="0"/>
              <a:t>Asmeninės pagalbos gavėjai bei jų artimieji suteiktą pagalbą vertina palankiai, džiaugiasi sukurtu tarpusavio santykiu su asmeniniu asistentu.</a:t>
            </a:r>
          </a:p>
          <a:p>
            <a:r>
              <a:rPr lang="lt-LT" sz="3500" dirty="0"/>
              <a:t>Asmeninės pagalbos gavėjai atrado naujas užimtumo veiklas, sustiprėjo jų finansinis raštingumas.</a:t>
            </a:r>
          </a:p>
          <a:p>
            <a:r>
              <a:rPr lang="lt-LT" sz="3500" dirty="0"/>
              <a:t>Asmeninės pagalbos gavėjai įtraukiami į vykstančius pasitarimus, kuriuose gali išsakyti savo nuomonę, pasiūlymus apie asmeninę pagalbą, daugiau sužinoti apie asmeninės pagalbos teikimo principus.</a:t>
            </a:r>
          </a:p>
          <a:p>
            <a:endParaRPr lang="lt-LT" dirty="0"/>
          </a:p>
        </p:txBody>
      </p:sp>
    </p:spTree>
    <p:extLst>
      <p:ext uri="{BB962C8B-B14F-4D97-AF65-F5344CB8AC3E}">
        <p14:creationId xmlns:p14="http://schemas.microsoft.com/office/powerpoint/2010/main" val="2869761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FB7FB62D-DD5B-C587-F53F-679128D41B8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658" y="6788722"/>
            <a:ext cx="18310799" cy="185045"/>
            <a:chOff x="-5025" y="6737718"/>
            <a:chExt cx="12207200" cy="123363"/>
          </a:xfrm>
        </p:grpSpPr>
        <p:sp>
          <p:nvSpPr>
            <p:cNvPr id="18" name="Rectangle 17">
              <a:extLst>
                <a:ext uri="{FF2B5EF4-FFF2-40B4-BE49-F238E27FC236}">
                  <a16:creationId xmlns:a16="http://schemas.microsoft.com/office/drawing/2014/main" id="{D474BA53-241B-ACB6-E742-B074F40EB9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797B091-2608-7480-FE24-507CC5333A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TextBox 10">
            <a:extLst>
              <a:ext uri="{FF2B5EF4-FFF2-40B4-BE49-F238E27FC236}">
                <a16:creationId xmlns:a16="http://schemas.microsoft.com/office/drawing/2014/main" id="{E3498F60-4D73-2F07-14C1-B223E5CF40B9}"/>
              </a:ext>
            </a:extLst>
          </p:cNvPr>
          <p:cNvSpPr txBox="1"/>
          <p:nvPr/>
        </p:nvSpPr>
        <p:spPr>
          <a:xfrm>
            <a:off x="1457324" y="7890844"/>
            <a:ext cx="9144000" cy="523220"/>
          </a:xfrm>
          <a:prstGeom prst="rect">
            <a:avLst/>
          </a:prstGeom>
          <a:noFill/>
        </p:spPr>
        <p:txBody>
          <a:bodyPr wrap="square">
            <a:spAutoFit/>
          </a:bodyPr>
          <a:lstStyle/>
          <a:p>
            <a:pPr algn="l"/>
            <a:endParaRPr lang="lt-LT" sz="2800" dirty="0">
              <a:solidFill>
                <a:srgbClr val="456874"/>
              </a:solidFill>
              <a:latin typeface="Source Sans Pro" panose="020B0503030403020204" pitchFamily="34" charset="0"/>
              <a:ea typeface="Source Sans Pro" panose="020B0503030403020204" pitchFamily="34" charset="0"/>
            </a:endParaRPr>
          </a:p>
        </p:txBody>
      </p:sp>
      <p:pic>
        <p:nvPicPr>
          <p:cNvPr id="6" name="Picture 5" descr="A black background with white text&#10;&#10;Description automatically generated">
            <a:extLst>
              <a:ext uri="{FF2B5EF4-FFF2-40B4-BE49-F238E27FC236}">
                <a16:creationId xmlns:a16="http://schemas.microsoft.com/office/drawing/2014/main" id="{642C2E70-90C4-6E1D-7D7F-7A8827C648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695" y="7116897"/>
            <a:ext cx="10579905" cy="3262526"/>
          </a:xfrm>
          <a:prstGeom prst="rect">
            <a:avLst/>
          </a:prstGeom>
        </p:spPr>
      </p:pic>
      <p:sp>
        <p:nvSpPr>
          <p:cNvPr id="7" name="Title 3">
            <a:extLst>
              <a:ext uri="{FF2B5EF4-FFF2-40B4-BE49-F238E27FC236}">
                <a16:creationId xmlns:a16="http://schemas.microsoft.com/office/drawing/2014/main" id="{38050DA5-28C1-924E-53A6-873A7AD57DC1}"/>
              </a:ext>
            </a:extLst>
          </p:cNvPr>
          <p:cNvSpPr txBox="1">
            <a:spLocks/>
          </p:cNvSpPr>
          <p:nvPr/>
        </p:nvSpPr>
        <p:spPr>
          <a:xfrm>
            <a:off x="1206500" y="2913073"/>
            <a:ext cx="6515100" cy="2141527"/>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90000"/>
              </a:lnSpc>
            </a:pPr>
            <a:r>
              <a:rPr lang="en-US" sz="7200" b="1" dirty="0">
                <a:latin typeface="+mn-lt"/>
              </a:rPr>
              <a:t>Ačiū už dėmesį.</a:t>
            </a:r>
          </a:p>
        </p:txBody>
      </p:sp>
    </p:spTree>
    <p:extLst>
      <p:ext uri="{BB962C8B-B14F-4D97-AF65-F5344CB8AC3E}">
        <p14:creationId xmlns:p14="http://schemas.microsoft.com/office/powerpoint/2010/main" val="477494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4A0334-E347-08CB-168B-D5ADA6F49548}"/>
              </a:ext>
            </a:extLst>
          </p:cNvPr>
          <p:cNvSpPr>
            <a:spLocks noGrp="1"/>
          </p:cNvSpPr>
          <p:nvPr>
            <p:ph type="title"/>
          </p:nvPr>
        </p:nvSpPr>
        <p:spPr>
          <a:xfrm>
            <a:off x="566055" y="459014"/>
            <a:ext cx="16789616" cy="1572685"/>
          </a:xfrm>
        </p:spPr>
        <p:txBody>
          <a:bodyPr>
            <a:normAutofit/>
          </a:bodyPr>
          <a:lstStyle/>
          <a:p>
            <a:pPr algn="l"/>
            <a:r>
              <a:rPr lang="lt-LT" b="1" dirty="0">
                <a:latin typeface="+mn-lt"/>
                <a:ea typeface="Source Sans Pro" panose="020B0503030403020204" pitchFamily="34" charset="0"/>
              </a:rPr>
              <a:t>Asmeninės pagalbos įgyvendinimo rezultatai 2021 m. – 2024 m. (I </a:t>
            </a:r>
            <a:r>
              <a:rPr lang="lt-LT" b="1" dirty="0" err="1">
                <a:latin typeface="+mn-lt"/>
                <a:ea typeface="Source Sans Pro" panose="020B0503030403020204" pitchFamily="34" charset="0"/>
              </a:rPr>
              <a:t>ketv</a:t>
            </a:r>
            <a:r>
              <a:rPr lang="lt-LT" b="1" dirty="0">
                <a:latin typeface="+mn-lt"/>
                <a:ea typeface="Source Sans Pro" panose="020B0503030403020204" pitchFamily="34" charset="0"/>
              </a:rPr>
              <a:t>.)</a:t>
            </a:r>
          </a:p>
        </p:txBody>
      </p:sp>
      <p:graphicFrame>
        <p:nvGraphicFramePr>
          <p:cNvPr id="2" name="Content Placeholder 1">
            <a:extLst>
              <a:ext uri="{FF2B5EF4-FFF2-40B4-BE49-F238E27FC236}">
                <a16:creationId xmlns:a16="http://schemas.microsoft.com/office/drawing/2014/main" id="{D2A71C1C-BC07-CD6F-85DA-68A4D8CECA97}"/>
              </a:ext>
            </a:extLst>
          </p:cNvPr>
          <p:cNvGraphicFramePr>
            <a:graphicFrameLocks noGrp="1"/>
          </p:cNvGraphicFramePr>
          <p:nvPr>
            <p:ph idx="1"/>
            <p:extLst>
              <p:ext uri="{D42A27DB-BD31-4B8C-83A1-F6EECF244321}">
                <p14:modId xmlns:p14="http://schemas.microsoft.com/office/powerpoint/2010/main" val="3416597034"/>
              </p:ext>
            </p:extLst>
          </p:nvPr>
        </p:nvGraphicFramePr>
        <p:xfrm>
          <a:off x="566055" y="2184401"/>
          <a:ext cx="16789616" cy="6570722"/>
        </p:xfrm>
        <a:graphic>
          <a:graphicData uri="http://schemas.openxmlformats.org/drawingml/2006/table">
            <a:tbl>
              <a:tblPr firstRow="1" bandRow="1">
                <a:tableStyleId>{5C22544A-7EE6-4342-B048-85BDC9FD1C3A}</a:tableStyleId>
              </a:tblPr>
              <a:tblGrid>
                <a:gridCol w="4197404">
                  <a:extLst>
                    <a:ext uri="{9D8B030D-6E8A-4147-A177-3AD203B41FA5}">
                      <a16:colId xmlns:a16="http://schemas.microsoft.com/office/drawing/2014/main" val="4079679757"/>
                    </a:ext>
                  </a:extLst>
                </a:gridCol>
                <a:gridCol w="4197404">
                  <a:extLst>
                    <a:ext uri="{9D8B030D-6E8A-4147-A177-3AD203B41FA5}">
                      <a16:colId xmlns:a16="http://schemas.microsoft.com/office/drawing/2014/main" val="4034647428"/>
                    </a:ext>
                  </a:extLst>
                </a:gridCol>
                <a:gridCol w="4197404">
                  <a:extLst>
                    <a:ext uri="{9D8B030D-6E8A-4147-A177-3AD203B41FA5}">
                      <a16:colId xmlns:a16="http://schemas.microsoft.com/office/drawing/2014/main" val="2993048627"/>
                    </a:ext>
                  </a:extLst>
                </a:gridCol>
                <a:gridCol w="4197404">
                  <a:extLst>
                    <a:ext uri="{9D8B030D-6E8A-4147-A177-3AD203B41FA5}">
                      <a16:colId xmlns:a16="http://schemas.microsoft.com/office/drawing/2014/main" val="2906269777"/>
                    </a:ext>
                  </a:extLst>
                </a:gridCol>
              </a:tblGrid>
              <a:tr h="594788">
                <a:tc>
                  <a:txBody>
                    <a:bodyPr/>
                    <a:lstStyle/>
                    <a:p>
                      <a:pPr algn="ctr"/>
                      <a:r>
                        <a:rPr lang="lt-LT" sz="3200" dirty="0"/>
                        <a:t>2021 metai</a:t>
                      </a:r>
                    </a:p>
                  </a:txBody>
                  <a:tcPr/>
                </a:tc>
                <a:tc>
                  <a:txBody>
                    <a:bodyPr/>
                    <a:lstStyle/>
                    <a:p>
                      <a:pPr algn="ctr"/>
                      <a:r>
                        <a:rPr lang="lt-LT" sz="3200" dirty="0"/>
                        <a:t>2022 metai</a:t>
                      </a:r>
                    </a:p>
                  </a:txBody>
                  <a:tcPr/>
                </a:tc>
                <a:tc>
                  <a:txBody>
                    <a:bodyPr/>
                    <a:lstStyle/>
                    <a:p>
                      <a:pPr algn="ctr"/>
                      <a:r>
                        <a:rPr lang="lt-LT" sz="3200" dirty="0"/>
                        <a:t>2023 metai</a:t>
                      </a:r>
                    </a:p>
                  </a:txBody>
                  <a:tcPr/>
                </a:tc>
                <a:tc>
                  <a:txBody>
                    <a:bodyPr/>
                    <a:lstStyle/>
                    <a:p>
                      <a:pPr algn="ctr"/>
                      <a:r>
                        <a:rPr lang="lt-LT" sz="3200" dirty="0"/>
                        <a:t>2024 metai (I </a:t>
                      </a:r>
                      <a:r>
                        <a:rPr lang="lt-LT" sz="3200" dirty="0" err="1"/>
                        <a:t>ketv</a:t>
                      </a:r>
                      <a:r>
                        <a:rPr lang="lt-LT" sz="3200" dirty="0"/>
                        <a:t>.)</a:t>
                      </a:r>
                    </a:p>
                  </a:txBody>
                  <a:tcPr/>
                </a:tc>
                <a:extLst>
                  <a:ext uri="{0D108BD9-81ED-4DB2-BD59-A6C34878D82A}">
                    <a16:rowId xmlns:a16="http://schemas.microsoft.com/office/drawing/2014/main" val="2201056200"/>
                  </a:ext>
                </a:extLst>
              </a:tr>
              <a:tr h="2245332">
                <a:tc>
                  <a:txBody>
                    <a:bodyPr/>
                    <a:lstStyle/>
                    <a:p>
                      <a:r>
                        <a:rPr lang="lt-LT" sz="2400" dirty="0"/>
                        <a:t>568 asmenys (M-337, V–231)</a:t>
                      </a:r>
                    </a:p>
                    <a:p>
                      <a:r>
                        <a:rPr lang="lt-LT" sz="2400" dirty="0"/>
                        <a:t>Suteikta 62 224 pagalbos valandos</a:t>
                      </a:r>
                    </a:p>
                    <a:p>
                      <a:r>
                        <a:rPr lang="lt-LT" sz="2400" dirty="0"/>
                        <a:t>297 asmeniniai asistentai (46 pasitelkti)</a:t>
                      </a:r>
                    </a:p>
                    <a:p>
                      <a:endParaRPr lang="lt-LT" sz="2400" dirty="0"/>
                    </a:p>
                  </a:txBody>
                  <a:tcPr/>
                </a:tc>
                <a:tc>
                  <a:txBody>
                    <a:bodyPr/>
                    <a:lstStyle/>
                    <a:p>
                      <a:r>
                        <a:rPr lang="lt-LT" sz="2400" dirty="0"/>
                        <a:t>1650 asmenys (M-649, V–1001)</a:t>
                      </a:r>
                    </a:p>
                    <a:p>
                      <a:r>
                        <a:rPr lang="lt-LT" sz="2400" dirty="0"/>
                        <a:t>Suteikta 697 617 pagalbos valandų</a:t>
                      </a:r>
                    </a:p>
                    <a:p>
                      <a:r>
                        <a:rPr lang="lt-LT" sz="2400" dirty="0"/>
                        <a:t>863 asmeniniai asistentai (301 pasitelkti)</a:t>
                      </a:r>
                    </a:p>
                    <a:p>
                      <a:endParaRPr lang="lt-LT" sz="2400" dirty="0"/>
                    </a:p>
                  </a:txBody>
                  <a:tcPr/>
                </a:tc>
                <a:tc>
                  <a:txBody>
                    <a:bodyPr/>
                    <a:lstStyle/>
                    <a:p>
                      <a:r>
                        <a:rPr lang="lt-LT" sz="2400" dirty="0"/>
                        <a:t>1987 asmenys (M-1170, V-811)</a:t>
                      </a:r>
                    </a:p>
                    <a:p>
                      <a:r>
                        <a:rPr lang="lt-LT" sz="2400" dirty="0"/>
                        <a:t>Suteikta 1 122 833 pagalbos valandos</a:t>
                      </a:r>
                    </a:p>
                    <a:p>
                      <a:r>
                        <a:rPr lang="lt-LT" sz="2400" dirty="0"/>
                        <a:t>1115 asmeniniai asistentai (459 asmens pasitelkti)</a:t>
                      </a:r>
                    </a:p>
                    <a:p>
                      <a:endParaRPr lang="lt-LT" sz="2400" dirty="0"/>
                    </a:p>
                  </a:txBody>
                  <a:tcPr/>
                </a:tc>
                <a:tc>
                  <a:txBody>
                    <a:bodyPr/>
                    <a:lstStyle/>
                    <a:p>
                      <a:r>
                        <a:rPr lang="lt-LT" sz="2400" dirty="0"/>
                        <a:t>1547 asmenys</a:t>
                      </a:r>
                    </a:p>
                    <a:p>
                      <a:r>
                        <a:rPr lang="lt-LT" sz="2400" dirty="0"/>
                        <a:t>Suteikta 261 574 pagalbos valandų</a:t>
                      </a:r>
                    </a:p>
                    <a:p>
                      <a:r>
                        <a:rPr lang="lt-LT" sz="2400" dirty="0"/>
                        <a:t>909</a:t>
                      </a:r>
                      <a:r>
                        <a:rPr lang="fi-FI" sz="2400" dirty="0"/>
                        <a:t> asmeniniai asistentai (</a:t>
                      </a:r>
                      <a:r>
                        <a:rPr lang="lt-LT" sz="2400" dirty="0"/>
                        <a:t>393</a:t>
                      </a:r>
                      <a:r>
                        <a:rPr lang="fi-FI" sz="2400" dirty="0"/>
                        <a:t> asmens pasitelkti)</a:t>
                      </a:r>
                    </a:p>
                    <a:p>
                      <a:endParaRPr lang="lt-LT" sz="2400" dirty="0"/>
                    </a:p>
                  </a:txBody>
                  <a:tcPr/>
                </a:tc>
                <a:extLst>
                  <a:ext uri="{0D108BD9-81ED-4DB2-BD59-A6C34878D82A}">
                    <a16:rowId xmlns:a16="http://schemas.microsoft.com/office/drawing/2014/main" val="2773665481"/>
                  </a:ext>
                </a:extLst>
              </a:tr>
              <a:tr h="914574">
                <a:tc>
                  <a:txBody>
                    <a:bodyPr/>
                    <a:lstStyle/>
                    <a:p>
                      <a:r>
                        <a:rPr lang="lt-LT" sz="2400" dirty="0"/>
                        <a:t>Teikiama 49 savivaldybėse</a:t>
                      </a:r>
                    </a:p>
                    <a:p>
                      <a:endParaRPr lang="lt-LT" sz="2400" dirty="0"/>
                    </a:p>
                  </a:txBody>
                  <a:tcPr/>
                </a:tc>
                <a:tc>
                  <a:txBody>
                    <a:bodyPr/>
                    <a:lstStyle/>
                    <a:p>
                      <a:r>
                        <a:rPr lang="lt-LT" sz="2400" dirty="0"/>
                        <a:t>Teikiama 58 savivaldybėse</a:t>
                      </a:r>
                    </a:p>
                    <a:p>
                      <a:endParaRPr lang="lt-LT" sz="2400" dirty="0"/>
                    </a:p>
                  </a:txBody>
                  <a:tcPr/>
                </a:tc>
                <a:tc>
                  <a:txBody>
                    <a:bodyPr/>
                    <a:lstStyle/>
                    <a:p>
                      <a:r>
                        <a:rPr lang="lt-LT" sz="2400" dirty="0"/>
                        <a:t>Teikiama 59 savivaldybėse</a:t>
                      </a:r>
                    </a:p>
                  </a:txBody>
                  <a:tcPr/>
                </a:tc>
                <a:tc>
                  <a:txBody>
                    <a:bodyPr/>
                    <a:lstStyle/>
                    <a:p>
                      <a:r>
                        <a:rPr lang="fi-FI" sz="2400" dirty="0"/>
                        <a:t>Teikiama 59 savivaldybėse</a:t>
                      </a:r>
                    </a:p>
                    <a:p>
                      <a:endParaRPr lang="lt-LT" sz="2400" dirty="0"/>
                    </a:p>
                  </a:txBody>
                  <a:tcPr/>
                </a:tc>
                <a:extLst>
                  <a:ext uri="{0D108BD9-81ED-4DB2-BD59-A6C34878D82A}">
                    <a16:rowId xmlns:a16="http://schemas.microsoft.com/office/drawing/2014/main" val="3162765950"/>
                  </a:ext>
                </a:extLst>
              </a:tr>
              <a:tr h="1526826">
                <a:tc>
                  <a:txBody>
                    <a:bodyPr/>
                    <a:lstStyle/>
                    <a:p>
                      <a:r>
                        <a:rPr lang="lt-LT" sz="2400" dirty="0"/>
                        <a:t>Valandinio įkainio vidurkis visose savivaldybėse siekė apie 8 Eur</a:t>
                      </a:r>
                    </a:p>
                    <a:p>
                      <a:endParaRPr lang="lt-LT" sz="2400" dirty="0"/>
                    </a:p>
                  </a:txBody>
                  <a:tcPr/>
                </a:tc>
                <a:tc>
                  <a:txBody>
                    <a:bodyPr/>
                    <a:lstStyle/>
                    <a:p>
                      <a:r>
                        <a:rPr lang="lt-LT" sz="2400" dirty="0"/>
                        <a:t>Valandinio įkainio vidurkis visose savivaldybėse siekė apie 8,5 Eur</a:t>
                      </a:r>
                    </a:p>
                    <a:p>
                      <a:endParaRPr lang="lt-LT" sz="2400" dirty="0"/>
                    </a:p>
                  </a:txBody>
                  <a:tcPr/>
                </a:tc>
                <a:tc>
                  <a:txBody>
                    <a:bodyPr/>
                    <a:lstStyle/>
                    <a:p>
                      <a:r>
                        <a:rPr lang="lt-LT" sz="2400" dirty="0"/>
                        <a:t>Valandinio įkainio vidurkis visose savivaldybėse siekia apie 10 Eur</a:t>
                      </a:r>
                    </a:p>
                    <a:p>
                      <a:endParaRPr lang="lt-LT" sz="2400" dirty="0"/>
                    </a:p>
                  </a:txBody>
                  <a:tcPr/>
                </a:tc>
                <a:tc>
                  <a:txBody>
                    <a:bodyPr/>
                    <a:lstStyle/>
                    <a:p>
                      <a:r>
                        <a:rPr lang="lt-LT" sz="2400" dirty="0"/>
                        <a:t>Valandinio įkainio vidurkis visose savivaldybėse siekia apie 9,80 Eur</a:t>
                      </a:r>
                    </a:p>
                  </a:txBody>
                  <a:tcPr/>
                </a:tc>
                <a:extLst>
                  <a:ext uri="{0D108BD9-81ED-4DB2-BD59-A6C34878D82A}">
                    <a16:rowId xmlns:a16="http://schemas.microsoft.com/office/drawing/2014/main" val="592787182"/>
                  </a:ext>
                </a:extLst>
              </a:tr>
              <a:tr h="1220880">
                <a:tc>
                  <a:txBody>
                    <a:bodyPr/>
                    <a:lstStyle/>
                    <a:p>
                      <a:endParaRPr lang="lt-LT" sz="2400" dirty="0"/>
                    </a:p>
                  </a:txBody>
                  <a:tcPr/>
                </a:tc>
                <a:tc>
                  <a:txBody>
                    <a:bodyPr/>
                    <a:lstStyle/>
                    <a:p>
                      <a:r>
                        <a:rPr lang="lt-LT" sz="2400" dirty="0"/>
                        <a:t>Asmeninė pagalba buvo suteikta 6 ukrainiečiams</a:t>
                      </a:r>
                    </a:p>
                    <a:p>
                      <a:endParaRPr lang="lt-LT" sz="2400" dirty="0"/>
                    </a:p>
                  </a:txBody>
                  <a:tcPr/>
                </a:tc>
                <a:tc>
                  <a:txBody>
                    <a:bodyPr/>
                    <a:lstStyle/>
                    <a:p>
                      <a:r>
                        <a:rPr lang="lt-LT" sz="2400" dirty="0"/>
                        <a:t>Asmeninė pagalba buvo suteikta 7 ukrainiečiams</a:t>
                      </a:r>
                    </a:p>
                    <a:p>
                      <a:endParaRPr lang="lt-LT" sz="2400" dirty="0"/>
                    </a:p>
                  </a:txBody>
                  <a:tcPr/>
                </a:tc>
                <a:tc>
                  <a:txBody>
                    <a:bodyPr/>
                    <a:lstStyle/>
                    <a:p>
                      <a:r>
                        <a:rPr lang="lt-LT" sz="2400" dirty="0"/>
                        <a:t>Asmeninė pagalba buvo suteikta 5 ukrainiečiams</a:t>
                      </a:r>
                    </a:p>
                    <a:p>
                      <a:endParaRPr lang="lt-LT" sz="2400" dirty="0"/>
                    </a:p>
                  </a:txBody>
                  <a:tcPr/>
                </a:tc>
                <a:extLst>
                  <a:ext uri="{0D108BD9-81ED-4DB2-BD59-A6C34878D82A}">
                    <a16:rowId xmlns:a16="http://schemas.microsoft.com/office/drawing/2014/main" val="7262810"/>
                  </a:ext>
                </a:extLst>
              </a:tr>
            </a:tbl>
          </a:graphicData>
        </a:graphic>
      </p:graphicFrame>
    </p:spTree>
    <p:extLst>
      <p:ext uri="{BB962C8B-B14F-4D97-AF65-F5344CB8AC3E}">
        <p14:creationId xmlns:p14="http://schemas.microsoft.com/office/powerpoint/2010/main" val="2781046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4A0334-E347-08CB-168B-D5ADA6F49548}"/>
              </a:ext>
            </a:extLst>
          </p:cNvPr>
          <p:cNvSpPr>
            <a:spLocks noGrp="1"/>
          </p:cNvSpPr>
          <p:nvPr>
            <p:ph type="title"/>
          </p:nvPr>
        </p:nvSpPr>
        <p:spPr>
          <a:xfrm>
            <a:off x="1000125" y="427038"/>
            <a:ext cx="16287750" cy="1143000"/>
          </a:xfrm>
        </p:spPr>
        <p:txBody>
          <a:bodyPr>
            <a:normAutofit/>
          </a:bodyPr>
          <a:lstStyle/>
          <a:p>
            <a:r>
              <a:rPr lang="lt-LT" sz="4800" b="1" dirty="0">
                <a:latin typeface="+mn-lt"/>
                <a:ea typeface="Source Sans Pro" panose="020B0503030403020204" pitchFamily="34" charset="0"/>
              </a:rPr>
              <a:t>Asmeninės pagalbos įgyvendinimo rezultatai 2021 m. – 2023 m.</a:t>
            </a:r>
          </a:p>
        </p:txBody>
      </p:sp>
      <p:graphicFrame>
        <p:nvGraphicFramePr>
          <p:cNvPr id="6" name="Content Placeholder 5">
            <a:extLst>
              <a:ext uri="{FF2B5EF4-FFF2-40B4-BE49-F238E27FC236}">
                <a16:creationId xmlns:a16="http://schemas.microsoft.com/office/drawing/2014/main" id="{9A888D78-5A15-1325-BAB1-861E2B9DAEBA}"/>
              </a:ext>
            </a:extLst>
          </p:cNvPr>
          <p:cNvGraphicFramePr>
            <a:graphicFrameLocks noGrp="1"/>
          </p:cNvGraphicFramePr>
          <p:nvPr>
            <p:ph sz="half" idx="1"/>
            <p:extLst>
              <p:ext uri="{D42A27DB-BD31-4B8C-83A1-F6EECF244321}">
                <p14:modId xmlns:p14="http://schemas.microsoft.com/office/powerpoint/2010/main" val="4247940051"/>
              </p:ext>
            </p:extLst>
          </p:nvPr>
        </p:nvGraphicFramePr>
        <p:xfrm>
          <a:off x="425450" y="1931761"/>
          <a:ext cx="8373993" cy="782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F8AFF1C9-2343-FEBD-9DB3-50EF47750BE9}"/>
              </a:ext>
            </a:extLst>
          </p:cNvPr>
          <p:cNvGraphicFramePr/>
          <p:nvPr>
            <p:extLst>
              <p:ext uri="{D42A27DB-BD31-4B8C-83A1-F6EECF244321}">
                <p14:modId xmlns:p14="http://schemas.microsoft.com/office/powerpoint/2010/main" val="2956282782"/>
              </p:ext>
            </p:extLst>
          </p:nvPr>
        </p:nvGraphicFramePr>
        <p:xfrm>
          <a:off x="9055099" y="1931761"/>
          <a:ext cx="8718551" cy="782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471236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6">
            <a:extLst>
              <a:ext uri="{FF2B5EF4-FFF2-40B4-BE49-F238E27FC236}">
                <a16:creationId xmlns:a16="http://schemas.microsoft.com/office/drawing/2014/main" id="{48348388-FE49-563C-74B8-7DCAD712D2DD}"/>
              </a:ext>
            </a:extLst>
          </p:cNvPr>
          <p:cNvSpPr txBox="1">
            <a:spLocks/>
          </p:cNvSpPr>
          <p:nvPr/>
        </p:nvSpPr>
        <p:spPr>
          <a:xfrm>
            <a:off x="566055" y="2627086"/>
            <a:ext cx="8320769" cy="7112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lt-LT" dirty="0">
              <a:solidFill>
                <a:srgbClr val="456874"/>
              </a:solidFill>
              <a:latin typeface="Source Sans Pro" panose="020B0503030403020204" pitchFamily="34" charset="0"/>
              <a:ea typeface="Source Sans Pro" panose="020B0503030403020204" pitchFamily="34" charset="0"/>
            </a:endParaRPr>
          </a:p>
        </p:txBody>
      </p:sp>
      <p:sp>
        <p:nvSpPr>
          <p:cNvPr id="12" name="Title 3">
            <a:extLst>
              <a:ext uri="{FF2B5EF4-FFF2-40B4-BE49-F238E27FC236}">
                <a16:creationId xmlns:a16="http://schemas.microsoft.com/office/drawing/2014/main" id="{B116813B-25F1-DC82-1082-88D0BDA38EDC}"/>
              </a:ext>
            </a:extLst>
          </p:cNvPr>
          <p:cNvSpPr>
            <a:spLocks noGrp="1"/>
          </p:cNvSpPr>
          <p:nvPr>
            <p:ph type="title"/>
          </p:nvPr>
        </p:nvSpPr>
        <p:spPr>
          <a:xfrm>
            <a:off x="566055" y="1814"/>
            <a:ext cx="16299545" cy="1572685"/>
          </a:xfrm>
        </p:spPr>
        <p:txBody>
          <a:bodyPr>
            <a:normAutofit/>
          </a:bodyPr>
          <a:lstStyle/>
          <a:p>
            <a:r>
              <a:rPr lang="lt-LT" sz="4800" b="1" dirty="0">
                <a:ea typeface="Source Sans Pro" panose="020B0503030403020204" pitchFamily="34" charset="0"/>
              </a:rPr>
              <a:t>Asmeninės pagalbos įgyvendinimo rezultatai 2021 m. – 2023 m.</a:t>
            </a:r>
          </a:p>
        </p:txBody>
      </p:sp>
      <p:graphicFrame>
        <p:nvGraphicFramePr>
          <p:cNvPr id="6" name="Content Placeholder 5">
            <a:extLst>
              <a:ext uri="{FF2B5EF4-FFF2-40B4-BE49-F238E27FC236}">
                <a16:creationId xmlns:a16="http://schemas.microsoft.com/office/drawing/2014/main" id="{E1E49BF4-7579-0AF2-BF49-B8E6113E3940}"/>
              </a:ext>
            </a:extLst>
          </p:cNvPr>
          <p:cNvGraphicFramePr>
            <a:graphicFrameLocks noGrp="1"/>
          </p:cNvGraphicFramePr>
          <p:nvPr>
            <p:ph sz="half" idx="1"/>
            <p:extLst>
              <p:ext uri="{D42A27DB-BD31-4B8C-83A1-F6EECF244321}">
                <p14:modId xmlns:p14="http://schemas.microsoft.com/office/powerpoint/2010/main" val="2434015533"/>
              </p:ext>
            </p:extLst>
          </p:nvPr>
        </p:nvGraphicFramePr>
        <p:xfrm>
          <a:off x="457200" y="1600200"/>
          <a:ext cx="7416800" cy="79629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ontent Placeholder 6">
            <a:extLst>
              <a:ext uri="{FF2B5EF4-FFF2-40B4-BE49-F238E27FC236}">
                <a16:creationId xmlns:a16="http://schemas.microsoft.com/office/drawing/2014/main" id="{B5FB886C-9CCA-D75D-922B-BA97004F6CB9}"/>
              </a:ext>
            </a:extLst>
          </p:cNvPr>
          <p:cNvGraphicFramePr>
            <a:graphicFrameLocks/>
          </p:cNvGraphicFramePr>
          <p:nvPr>
            <p:extLst>
              <p:ext uri="{D42A27DB-BD31-4B8C-83A1-F6EECF244321}">
                <p14:modId xmlns:p14="http://schemas.microsoft.com/office/powerpoint/2010/main" val="1098410416"/>
              </p:ext>
            </p:extLst>
          </p:nvPr>
        </p:nvGraphicFramePr>
        <p:xfrm>
          <a:off x="9144000" y="1600200"/>
          <a:ext cx="8546195" cy="779916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000256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6FB7A-AFFC-1B87-4665-392A997512C4}"/>
              </a:ext>
            </a:extLst>
          </p:cNvPr>
          <p:cNvSpPr>
            <a:spLocks noGrp="1"/>
          </p:cNvSpPr>
          <p:nvPr>
            <p:ph type="title"/>
          </p:nvPr>
        </p:nvSpPr>
        <p:spPr>
          <a:xfrm>
            <a:off x="457200" y="401638"/>
            <a:ext cx="17373600" cy="1143000"/>
          </a:xfrm>
        </p:spPr>
        <p:txBody>
          <a:bodyPr>
            <a:normAutofit fontScale="90000"/>
          </a:bodyPr>
          <a:lstStyle/>
          <a:p>
            <a:r>
              <a:rPr lang="lt-LT" b="1" dirty="0">
                <a:latin typeface="+mn-lt"/>
              </a:rPr>
              <a:t>Asmeninės pagalbos gavėjai, skirtos valstybės biudžeto lėšos ir surinktos lėšos už asmeninę pagalbą</a:t>
            </a:r>
          </a:p>
        </p:txBody>
      </p:sp>
      <p:graphicFrame>
        <p:nvGraphicFramePr>
          <p:cNvPr id="5" name="Diagrama 1" descr="Asmeninės pagalbos gavėjai ir skirtos valstybės biudžeto lėšos 2021-2024 m.&#10; Gavėjai VB lėšos (tūkst. Eur.)&#10;2021 m. 568 553,3&#10;2022 m. 1650 5791,2&#10;2023 m. 1975 10223,1&#10;2024 m. I ketv. 1544 2448">
            <a:extLst>
              <a:ext uri="{FF2B5EF4-FFF2-40B4-BE49-F238E27FC236}">
                <a16:creationId xmlns:a16="http://schemas.microsoft.com/office/drawing/2014/main" id="{98274B02-C71B-4EE0-967A-89C5EECD6814}"/>
              </a:ext>
            </a:extLst>
          </p:cNvPr>
          <p:cNvGraphicFramePr>
            <a:graphicFrameLocks/>
          </p:cNvGraphicFramePr>
          <p:nvPr>
            <p:extLst>
              <p:ext uri="{D42A27DB-BD31-4B8C-83A1-F6EECF244321}">
                <p14:modId xmlns:p14="http://schemas.microsoft.com/office/powerpoint/2010/main" val="855501873"/>
              </p:ext>
            </p:extLst>
          </p:nvPr>
        </p:nvGraphicFramePr>
        <p:xfrm>
          <a:off x="794858" y="2120348"/>
          <a:ext cx="8481663" cy="73947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Diagrama 3" descr="Asmens mokėjimo pokyčiai dėl pasikeitusios mokėjimo tvarkos. 2023 m. 4 ketv. - surinkta 289 tūkst. Eur, kurie skirti asmeninės paglabos teikimui, 2024 m. 1 ketv. surinkta 217 tūkst. Eur.">
            <a:extLst>
              <a:ext uri="{FF2B5EF4-FFF2-40B4-BE49-F238E27FC236}">
                <a16:creationId xmlns:a16="http://schemas.microsoft.com/office/drawing/2014/main" id="{186E61DF-3098-E626-567F-079484D6E3DE}"/>
              </a:ext>
            </a:extLst>
          </p:cNvPr>
          <p:cNvGraphicFramePr>
            <a:graphicFrameLocks/>
          </p:cNvGraphicFramePr>
          <p:nvPr>
            <p:extLst>
              <p:ext uri="{D42A27DB-BD31-4B8C-83A1-F6EECF244321}">
                <p14:modId xmlns:p14="http://schemas.microsoft.com/office/powerpoint/2010/main" val="3218685758"/>
              </p:ext>
            </p:extLst>
          </p:nvPr>
        </p:nvGraphicFramePr>
        <p:xfrm>
          <a:off x="10614179" y="2093844"/>
          <a:ext cx="6547657" cy="702365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626015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9C45F-E74E-8E8B-E268-B9C167BFA6B8}"/>
              </a:ext>
            </a:extLst>
          </p:cNvPr>
          <p:cNvSpPr>
            <a:spLocks noGrp="1"/>
          </p:cNvSpPr>
          <p:nvPr>
            <p:ph type="title"/>
          </p:nvPr>
        </p:nvSpPr>
        <p:spPr>
          <a:xfrm>
            <a:off x="3790950" y="622301"/>
            <a:ext cx="11233150" cy="1143000"/>
          </a:xfrm>
        </p:spPr>
        <p:txBody>
          <a:bodyPr>
            <a:normAutofit fontScale="90000"/>
          </a:bodyPr>
          <a:lstStyle/>
          <a:p>
            <a:r>
              <a:rPr lang="lt-LT" b="1" dirty="0">
                <a:latin typeface="+mn-lt"/>
              </a:rPr>
              <a:t>Asmeninės pagalbos teikėjai 2021 - 2024 m. I </a:t>
            </a:r>
            <a:r>
              <a:rPr lang="lt-LT" b="1" dirty="0" err="1">
                <a:latin typeface="+mn-lt"/>
              </a:rPr>
              <a:t>ketv</a:t>
            </a:r>
            <a:r>
              <a:rPr lang="lt-LT" b="1" dirty="0">
                <a:latin typeface="+mn-lt"/>
              </a:rPr>
              <a:t>.</a:t>
            </a:r>
          </a:p>
        </p:txBody>
      </p:sp>
      <p:sp>
        <p:nvSpPr>
          <p:cNvPr id="3" name="Content Placeholder 2">
            <a:extLst>
              <a:ext uri="{FF2B5EF4-FFF2-40B4-BE49-F238E27FC236}">
                <a16:creationId xmlns:a16="http://schemas.microsoft.com/office/drawing/2014/main" id="{4A574FD9-B16F-9900-4D67-94412A8DEAAA}"/>
              </a:ext>
            </a:extLst>
          </p:cNvPr>
          <p:cNvSpPr>
            <a:spLocks noGrp="1"/>
          </p:cNvSpPr>
          <p:nvPr>
            <p:ph sz="half" idx="1"/>
          </p:nvPr>
        </p:nvSpPr>
        <p:spPr>
          <a:xfrm>
            <a:off x="990600" y="2286001"/>
            <a:ext cx="16497300" cy="2489200"/>
          </a:xfrm>
        </p:spPr>
        <p:txBody>
          <a:bodyPr>
            <a:normAutofit/>
          </a:bodyPr>
          <a:lstStyle/>
          <a:p>
            <a:pPr marL="0" indent="0">
              <a:buNone/>
            </a:pPr>
            <a:r>
              <a:rPr lang="lt-LT" sz="3200" dirty="0"/>
              <a:t>Asmeninę pagalbą teikia savivaldybės administracijos paskirti savivaldybių įsteigti paslaugų teikėjai ir (ar) pagal sudarytas sutartis kiti viešai pasirenkami juridiniai asmenys (toliau – asmeninės pagalbos teikėjas), ir (ar) asmens ar asmens atstovo pasiūlytas pasitelkti asmens poreikius atitinkantis asmeninis asistentas.</a:t>
            </a:r>
          </a:p>
          <a:p>
            <a:pPr marL="0" indent="0">
              <a:buNone/>
            </a:pPr>
            <a:endParaRPr lang="lt-LT" dirty="0"/>
          </a:p>
          <a:p>
            <a:pPr marL="0" indent="0">
              <a:buNone/>
            </a:pPr>
            <a:endParaRPr lang="lt-LT" dirty="0"/>
          </a:p>
          <a:p>
            <a:pPr marL="0" indent="0">
              <a:buNone/>
            </a:pPr>
            <a:endParaRPr lang="lt-LT" dirty="0"/>
          </a:p>
          <a:p>
            <a:pPr marL="0" indent="0">
              <a:buNone/>
            </a:pPr>
            <a:endParaRPr lang="lt-LT" dirty="0"/>
          </a:p>
          <a:p>
            <a:pPr marL="0" indent="0">
              <a:buNone/>
            </a:pPr>
            <a:endParaRPr lang="lt-LT" dirty="0"/>
          </a:p>
        </p:txBody>
      </p:sp>
      <p:graphicFrame>
        <p:nvGraphicFramePr>
          <p:cNvPr id="8" name="Table 7">
            <a:extLst>
              <a:ext uri="{FF2B5EF4-FFF2-40B4-BE49-F238E27FC236}">
                <a16:creationId xmlns:a16="http://schemas.microsoft.com/office/drawing/2014/main" id="{F25FA242-11FA-2082-8198-0D2C0F28CBCB}"/>
              </a:ext>
            </a:extLst>
          </p:cNvPr>
          <p:cNvGraphicFramePr>
            <a:graphicFrameLocks noGrp="1"/>
          </p:cNvGraphicFramePr>
          <p:nvPr>
            <p:extLst>
              <p:ext uri="{D42A27DB-BD31-4B8C-83A1-F6EECF244321}">
                <p14:modId xmlns:p14="http://schemas.microsoft.com/office/powerpoint/2010/main" val="3008201598"/>
              </p:ext>
            </p:extLst>
          </p:nvPr>
        </p:nvGraphicFramePr>
        <p:xfrm>
          <a:off x="990600" y="5295901"/>
          <a:ext cx="16306800" cy="2377440"/>
        </p:xfrm>
        <a:graphic>
          <a:graphicData uri="http://schemas.openxmlformats.org/drawingml/2006/table">
            <a:tbl>
              <a:tblPr firstRow="1" bandRow="1">
                <a:tableStyleId>{5C22544A-7EE6-4342-B048-85BDC9FD1C3A}</a:tableStyleId>
              </a:tblPr>
              <a:tblGrid>
                <a:gridCol w="4076700">
                  <a:extLst>
                    <a:ext uri="{9D8B030D-6E8A-4147-A177-3AD203B41FA5}">
                      <a16:colId xmlns:a16="http://schemas.microsoft.com/office/drawing/2014/main" val="671820096"/>
                    </a:ext>
                  </a:extLst>
                </a:gridCol>
                <a:gridCol w="4076700">
                  <a:extLst>
                    <a:ext uri="{9D8B030D-6E8A-4147-A177-3AD203B41FA5}">
                      <a16:colId xmlns:a16="http://schemas.microsoft.com/office/drawing/2014/main" val="1717018447"/>
                    </a:ext>
                  </a:extLst>
                </a:gridCol>
                <a:gridCol w="4076700">
                  <a:extLst>
                    <a:ext uri="{9D8B030D-6E8A-4147-A177-3AD203B41FA5}">
                      <a16:colId xmlns:a16="http://schemas.microsoft.com/office/drawing/2014/main" val="2582438667"/>
                    </a:ext>
                  </a:extLst>
                </a:gridCol>
                <a:gridCol w="4076700">
                  <a:extLst>
                    <a:ext uri="{9D8B030D-6E8A-4147-A177-3AD203B41FA5}">
                      <a16:colId xmlns:a16="http://schemas.microsoft.com/office/drawing/2014/main" val="3236409951"/>
                    </a:ext>
                  </a:extLst>
                </a:gridCol>
              </a:tblGrid>
              <a:tr h="0">
                <a:tc>
                  <a:txBody>
                    <a:bodyPr/>
                    <a:lstStyle/>
                    <a:p>
                      <a:r>
                        <a:rPr lang="lt-LT" sz="3600" dirty="0">
                          <a:solidFill>
                            <a:schemeClr val="bg1"/>
                          </a:solidFill>
                        </a:rPr>
                        <a:t>2021 metai</a:t>
                      </a:r>
                    </a:p>
                  </a:txBody>
                  <a:tcPr/>
                </a:tc>
                <a:tc>
                  <a:txBody>
                    <a:bodyPr/>
                    <a:lstStyle/>
                    <a:p>
                      <a:r>
                        <a:rPr lang="lt-LT" sz="3600" dirty="0">
                          <a:solidFill>
                            <a:schemeClr val="bg1"/>
                          </a:solidFill>
                        </a:rPr>
                        <a:t>2022 metai</a:t>
                      </a:r>
                    </a:p>
                  </a:txBody>
                  <a:tcPr/>
                </a:tc>
                <a:tc>
                  <a:txBody>
                    <a:bodyPr/>
                    <a:lstStyle/>
                    <a:p>
                      <a:r>
                        <a:rPr lang="lt-LT" sz="3600" dirty="0">
                          <a:solidFill>
                            <a:schemeClr val="bg1"/>
                          </a:solidFill>
                        </a:rPr>
                        <a:t>2023 metai</a:t>
                      </a:r>
                    </a:p>
                  </a:txBody>
                  <a:tcPr/>
                </a:tc>
                <a:tc>
                  <a:txBody>
                    <a:bodyPr/>
                    <a:lstStyle/>
                    <a:p>
                      <a:r>
                        <a:rPr lang="lt-LT" sz="3600" dirty="0">
                          <a:solidFill>
                            <a:schemeClr val="bg1"/>
                          </a:solidFill>
                        </a:rPr>
                        <a:t>2024 metai (I </a:t>
                      </a:r>
                      <a:r>
                        <a:rPr lang="lt-LT" sz="3600" dirty="0" err="1">
                          <a:solidFill>
                            <a:schemeClr val="bg1"/>
                          </a:solidFill>
                        </a:rPr>
                        <a:t>ketv</a:t>
                      </a:r>
                      <a:r>
                        <a:rPr lang="lt-LT" sz="3600" dirty="0">
                          <a:solidFill>
                            <a:schemeClr val="bg1"/>
                          </a:solidFill>
                        </a:rPr>
                        <a:t>.)</a:t>
                      </a:r>
                    </a:p>
                  </a:txBody>
                  <a:tcPr/>
                </a:tc>
                <a:extLst>
                  <a:ext uri="{0D108BD9-81ED-4DB2-BD59-A6C34878D82A}">
                    <a16:rowId xmlns:a16="http://schemas.microsoft.com/office/drawing/2014/main" val="4011121970"/>
                  </a:ext>
                </a:extLst>
              </a:tr>
              <a:tr h="370840">
                <a:tc>
                  <a:txBody>
                    <a:bodyPr/>
                    <a:lstStyle/>
                    <a:p>
                      <a:r>
                        <a:rPr lang="lt-LT" sz="3600" dirty="0"/>
                        <a:t>74 asmeninės pagalbos teikėjai</a:t>
                      </a:r>
                    </a:p>
                  </a:txBody>
                  <a:tcPr/>
                </a:tc>
                <a:tc>
                  <a:txBody>
                    <a:bodyPr/>
                    <a:lstStyle/>
                    <a:p>
                      <a:r>
                        <a:rPr lang="lt-LT" sz="3600" dirty="0"/>
                        <a:t>79 asmeninės pagalbos teikėjai</a:t>
                      </a:r>
                    </a:p>
                  </a:txBody>
                  <a:tcPr/>
                </a:tc>
                <a:tc>
                  <a:txBody>
                    <a:bodyPr/>
                    <a:lstStyle/>
                    <a:p>
                      <a:r>
                        <a:rPr lang="lt-LT" sz="3600" dirty="0"/>
                        <a:t>84 asmeninės pagalbos teikėjai</a:t>
                      </a:r>
                    </a:p>
                    <a:p>
                      <a:endParaRPr lang="lt-LT" sz="3600" dirty="0"/>
                    </a:p>
                  </a:txBody>
                  <a:tcPr/>
                </a:tc>
                <a:tc>
                  <a:txBody>
                    <a:bodyPr/>
                    <a:lstStyle/>
                    <a:p>
                      <a:r>
                        <a:rPr lang="lt-LT" sz="3600" dirty="0"/>
                        <a:t>80 asmeninės pagalbos teikėjų</a:t>
                      </a:r>
                    </a:p>
                  </a:txBody>
                  <a:tcPr/>
                </a:tc>
                <a:extLst>
                  <a:ext uri="{0D108BD9-81ED-4DB2-BD59-A6C34878D82A}">
                    <a16:rowId xmlns:a16="http://schemas.microsoft.com/office/drawing/2014/main" val="3373573719"/>
                  </a:ext>
                </a:extLst>
              </a:tr>
            </a:tbl>
          </a:graphicData>
        </a:graphic>
      </p:graphicFrame>
    </p:spTree>
    <p:extLst>
      <p:ext uri="{BB962C8B-B14F-4D97-AF65-F5344CB8AC3E}">
        <p14:creationId xmlns:p14="http://schemas.microsoft.com/office/powerpoint/2010/main" val="2255826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D500C-4F4C-B2BA-A025-E71A627A8240}"/>
              </a:ext>
            </a:extLst>
          </p:cNvPr>
          <p:cNvSpPr>
            <a:spLocks noGrp="1"/>
          </p:cNvSpPr>
          <p:nvPr>
            <p:ph type="title"/>
          </p:nvPr>
        </p:nvSpPr>
        <p:spPr>
          <a:xfrm>
            <a:off x="4572000" y="246929"/>
            <a:ext cx="8229600" cy="1143000"/>
          </a:xfrm>
        </p:spPr>
        <p:txBody>
          <a:bodyPr>
            <a:normAutofit/>
          </a:bodyPr>
          <a:lstStyle/>
          <a:p>
            <a:r>
              <a:rPr lang="lt-LT" sz="4800" b="1" dirty="0">
                <a:latin typeface="+mn-lt"/>
              </a:rPr>
              <a:t>Savivaldybėms kylantys iššūkiai</a:t>
            </a:r>
          </a:p>
        </p:txBody>
      </p:sp>
      <p:sp>
        <p:nvSpPr>
          <p:cNvPr id="4" name="Content Placeholder 3">
            <a:extLst>
              <a:ext uri="{FF2B5EF4-FFF2-40B4-BE49-F238E27FC236}">
                <a16:creationId xmlns:a16="http://schemas.microsoft.com/office/drawing/2014/main" id="{38A9A2D2-5A67-D537-9EE2-148CDC346D83}"/>
              </a:ext>
            </a:extLst>
          </p:cNvPr>
          <p:cNvSpPr>
            <a:spLocks noGrp="1"/>
          </p:cNvSpPr>
          <p:nvPr>
            <p:ph sz="half" idx="2"/>
          </p:nvPr>
        </p:nvSpPr>
        <p:spPr>
          <a:xfrm>
            <a:off x="623455" y="2438400"/>
            <a:ext cx="17359746" cy="7607373"/>
          </a:xfrm>
        </p:spPr>
        <p:txBody>
          <a:bodyPr>
            <a:normAutofit fontScale="85000" lnSpcReduction="10000"/>
          </a:bodyPr>
          <a:lstStyle/>
          <a:p>
            <a:pPr>
              <a:lnSpc>
                <a:spcPct val="160000"/>
              </a:lnSpc>
            </a:pPr>
            <a:r>
              <a:rPr lang="lt-LT" sz="2600" dirty="0"/>
              <a:t>Asmeninės pagalbos gavėjai ir jų artimieji asmeninę pagalbą painioja su pagalbos į namus paslaugomis, todėl nepagrįstai prašo asmeninių asistentų atlikti darbus/ veiksmus už juos: prinešti malkų, tvarkyti namus, rūpintis nepilnamečiais vaikais ir su jais ruošti pamokas, keisti sauskelnes ir pan.</a:t>
            </a:r>
          </a:p>
          <a:p>
            <a:pPr>
              <a:lnSpc>
                <a:spcPct val="160000"/>
              </a:lnSpc>
            </a:pPr>
            <a:r>
              <a:rPr lang="lt-LT" sz="2600" dirty="0"/>
              <a:t>Asmeniniai asistentai nenoriai sutinka dirbti pagal individualios veiklos pažymą ar verslo liudijimą. Tai apsunkina galimybes pagalbą teikti lanksčiai.</a:t>
            </a:r>
          </a:p>
          <a:p>
            <a:pPr>
              <a:lnSpc>
                <a:spcPct val="160000"/>
              </a:lnSpc>
            </a:pPr>
            <a:r>
              <a:rPr lang="lt-LT" sz="2600" dirty="0"/>
              <a:t>Artimųjų hipergloba.</a:t>
            </a:r>
          </a:p>
          <a:p>
            <a:pPr>
              <a:lnSpc>
                <a:spcPct val="160000"/>
              </a:lnSpc>
            </a:pPr>
            <a:r>
              <a:rPr lang="lt-LT" sz="2600" dirty="0"/>
              <a:t>Pagalbos gavėjų nenoras mokėti ir vėluojantys mokėjimai už suteiktą pagalbą.</a:t>
            </a:r>
          </a:p>
          <a:p>
            <a:pPr>
              <a:lnSpc>
                <a:spcPct val="160000"/>
              </a:lnSpc>
            </a:pPr>
            <a:r>
              <a:rPr lang="lt-LT" sz="2600" dirty="0"/>
              <a:t>Sudėtingas asmeninių asistentų darbo grafiko derinimas, kai 1 asmeninis asistentas teikia pagalbą daugiau nei 2 asmenims.</a:t>
            </a:r>
          </a:p>
          <a:p>
            <a:pPr>
              <a:lnSpc>
                <a:spcPct val="160000"/>
              </a:lnSpc>
            </a:pPr>
            <a:r>
              <a:rPr lang="lt-LT" sz="2600" dirty="0"/>
              <a:t>Jaučiama įtampa dėl lėšų trūkumo.</a:t>
            </a:r>
          </a:p>
          <a:p>
            <a:pPr>
              <a:lnSpc>
                <a:spcPct val="160000"/>
              </a:lnSpc>
            </a:pPr>
            <a:r>
              <a:rPr lang="lt-LT" sz="2600" dirty="0"/>
              <a:t>Sudėtinga užtikrinti pagalbos teikimą kai jos reikia „čia ir dabar“.</a:t>
            </a:r>
          </a:p>
          <a:p>
            <a:pPr>
              <a:lnSpc>
                <a:spcPct val="160000"/>
              </a:lnSpc>
            </a:pPr>
            <a:r>
              <a:rPr lang="lt-LT" sz="2600" dirty="0"/>
              <a:t>Jaučiamas mokymų trūkumas socialiniams darbuotojams dėl asmeninės pagalbos poreikio vertinimo.</a:t>
            </a:r>
          </a:p>
          <a:p>
            <a:pPr>
              <a:lnSpc>
                <a:spcPct val="160000"/>
              </a:lnSpc>
            </a:pPr>
            <a:r>
              <a:rPr lang="lt-LT" sz="2600" dirty="0"/>
              <a:t>Patiriamas psichologinis, o kartais ir fizinis smurtas iš asmeninės pagalbos gavėjų, jų artimųjų.</a:t>
            </a:r>
          </a:p>
          <a:p>
            <a:pPr>
              <a:lnSpc>
                <a:spcPct val="160000"/>
              </a:lnSpc>
            </a:pPr>
            <a:r>
              <a:rPr lang="lt-LT" sz="2600" dirty="0"/>
              <a:t>Spaudimas asmeninės pagalbos vertintojams dėl valandų skaičiaus didinimo.</a:t>
            </a:r>
          </a:p>
          <a:p>
            <a:pPr>
              <a:lnSpc>
                <a:spcPct val="160000"/>
              </a:lnSpc>
            </a:pPr>
            <a:r>
              <a:rPr lang="lt-LT" sz="2600" dirty="0"/>
              <a:t>Finansiniai nusižengimai, kai asmeninę pagalbą teikia asmens draugas arba ne kraujo giminaitis (tuomet asmeninė pagalba teikiama fiktyviai, o gautas užmokestis dalinamas per pusę).</a:t>
            </a:r>
          </a:p>
          <a:p>
            <a:pPr marL="0" indent="0">
              <a:buNone/>
            </a:pPr>
            <a:endParaRPr lang="lt-LT" dirty="0"/>
          </a:p>
          <a:p>
            <a:endParaRPr lang="lt-LT" dirty="0"/>
          </a:p>
          <a:p>
            <a:endParaRPr lang="lt-LT" dirty="0"/>
          </a:p>
          <a:p>
            <a:endParaRPr lang="lt-LT" dirty="0"/>
          </a:p>
          <a:p>
            <a:endParaRPr lang="lt-LT" dirty="0"/>
          </a:p>
          <a:p>
            <a:endParaRPr lang="lt-LT" dirty="0"/>
          </a:p>
          <a:p>
            <a:endParaRPr lang="lt-LT" dirty="0"/>
          </a:p>
        </p:txBody>
      </p:sp>
      <p:sp>
        <p:nvSpPr>
          <p:cNvPr id="7" name="Content Placeholder 6">
            <a:extLst>
              <a:ext uri="{FF2B5EF4-FFF2-40B4-BE49-F238E27FC236}">
                <a16:creationId xmlns:a16="http://schemas.microsoft.com/office/drawing/2014/main" id="{6045E843-3D0E-6319-BE79-F82321C5364F}"/>
              </a:ext>
            </a:extLst>
          </p:cNvPr>
          <p:cNvSpPr>
            <a:spLocks noGrp="1"/>
          </p:cNvSpPr>
          <p:nvPr>
            <p:ph sz="half" idx="1"/>
          </p:nvPr>
        </p:nvSpPr>
        <p:spPr>
          <a:xfrm>
            <a:off x="609600" y="1389929"/>
            <a:ext cx="16750146" cy="1143001"/>
          </a:xfrm>
        </p:spPr>
        <p:txBody>
          <a:bodyPr>
            <a:normAutofit fontScale="85000" lnSpcReduction="10000"/>
          </a:bodyPr>
          <a:lstStyle/>
          <a:p>
            <a:pPr marL="0" indent="0">
              <a:lnSpc>
                <a:spcPct val="110000"/>
              </a:lnSpc>
              <a:buNone/>
            </a:pPr>
            <a:r>
              <a:rPr lang="lt-LT" sz="3200" dirty="0"/>
              <a:t>Iššūkiai, su kuriais susidūrė ir juos įvardino savivaldybės, asmeninės pagalbos teikėjai, teikiant ir administruojant asmeninę pagalbą 2023 metais (skaidrėje pateikti ne visi ir ne visoms savivaldybėms kilę iššūkiai):</a:t>
            </a:r>
          </a:p>
          <a:p>
            <a:pPr marL="0" indent="0">
              <a:buNone/>
            </a:pPr>
            <a:endParaRPr lang="lt-LT" dirty="0"/>
          </a:p>
        </p:txBody>
      </p:sp>
    </p:spTree>
    <p:extLst>
      <p:ext uri="{BB962C8B-B14F-4D97-AF65-F5344CB8AC3E}">
        <p14:creationId xmlns:p14="http://schemas.microsoft.com/office/powerpoint/2010/main" val="95778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F0239-0A19-B32B-115C-9C077EE71300}"/>
              </a:ext>
            </a:extLst>
          </p:cNvPr>
          <p:cNvSpPr>
            <a:spLocks noGrp="1"/>
          </p:cNvSpPr>
          <p:nvPr>
            <p:ph type="title"/>
          </p:nvPr>
        </p:nvSpPr>
        <p:spPr>
          <a:xfrm>
            <a:off x="457200" y="274638"/>
            <a:ext cx="17310100" cy="1143000"/>
          </a:xfrm>
        </p:spPr>
        <p:txBody>
          <a:bodyPr>
            <a:normAutofit/>
          </a:bodyPr>
          <a:lstStyle/>
          <a:p>
            <a:r>
              <a:rPr lang="lt-LT" b="1" dirty="0">
                <a:latin typeface="+mn-lt"/>
              </a:rPr>
              <a:t>Asmeninės pagalbos kontrolė 2022 – 2024 m.</a:t>
            </a:r>
          </a:p>
        </p:txBody>
      </p:sp>
      <p:sp>
        <p:nvSpPr>
          <p:cNvPr id="7" name="TextBox 6">
            <a:extLst>
              <a:ext uri="{FF2B5EF4-FFF2-40B4-BE49-F238E27FC236}">
                <a16:creationId xmlns:a16="http://schemas.microsoft.com/office/drawing/2014/main" id="{83666044-CDCE-B2CE-23D6-0C5CE6B61BC5}"/>
              </a:ext>
            </a:extLst>
          </p:cNvPr>
          <p:cNvSpPr txBox="1"/>
          <p:nvPr/>
        </p:nvSpPr>
        <p:spPr>
          <a:xfrm>
            <a:off x="1181100" y="1765300"/>
            <a:ext cx="15570200" cy="2523768"/>
          </a:xfrm>
          <a:prstGeom prst="rect">
            <a:avLst/>
          </a:prstGeom>
          <a:noFill/>
        </p:spPr>
        <p:txBody>
          <a:bodyPr wrap="square" rtlCol="0">
            <a:spAutoFit/>
          </a:bodyPr>
          <a:lstStyle/>
          <a:p>
            <a:pPr marL="0" marR="0" indent="0" algn="just">
              <a:spcBef>
                <a:spcPts val="0"/>
              </a:spcBef>
              <a:spcAft>
                <a:spcPts val="0"/>
              </a:spcAft>
              <a:buNone/>
            </a:pPr>
            <a:r>
              <a:rPr lang="lt-LT" sz="2800" b="0" i="0" dirty="0">
                <a:effectLst/>
              </a:rPr>
              <a:t>Asmens su negalia teisių apsaugos agentūra, kontroliuodama asmeninės pagalbos teikimą savivaldybės teritorijoje, direktoriaus nustatyta tvarka vertina:</a:t>
            </a:r>
          </a:p>
          <a:p>
            <a:pPr marL="285750" marR="0" indent="-285750" algn="just">
              <a:spcBef>
                <a:spcPts val="0"/>
              </a:spcBef>
              <a:spcAft>
                <a:spcPts val="0"/>
              </a:spcAft>
              <a:buFont typeface="Arial" panose="020B0604020202020204" pitchFamily="34" charset="0"/>
              <a:buChar char="•"/>
            </a:pPr>
            <a:r>
              <a:rPr lang="lt-LT" sz="2800" b="0" i="0" dirty="0">
                <a:effectLst/>
              </a:rPr>
              <a:t>ar savivaldybės administracijos ir asmeninės pagalbos teikėjo teikiama asmeninė pagalba atitinka Aprašo reikalavimus;</a:t>
            </a:r>
          </a:p>
          <a:p>
            <a:pPr marL="285750" marR="0" indent="-285750" algn="just">
              <a:spcBef>
                <a:spcPts val="0"/>
              </a:spcBef>
              <a:spcAft>
                <a:spcPts val="0"/>
              </a:spcAft>
              <a:buFont typeface="Arial" panose="020B0604020202020204" pitchFamily="34" charset="0"/>
              <a:buChar char="•"/>
            </a:pPr>
            <a:r>
              <a:rPr lang="lt-LT" sz="2800" b="0" i="0" dirty="0">
                <a:effectLst/>
              </a:rPr>
              <a:t>ar skirtos lėšos naudojamos efektyviai, pagal tikslinę paskirtį.</a:t>
            </a:r>
          </a:p>
          <a:p>
            <a:endParaRPr lang="lt-LT" dirty="0"/>
          </a:p>
        </p:txBody>
      </p:sp>
      <p:graphicFrame>
        <p:nvGraphicFramePr>
          <p:cNvPr id="8" name="Table 7">
            <a:extLst>
              <a:ext uri="{FF2B5EF4-FFF2-40B4-BE49-F238E27FC236}">
                <a16:creationId xmlns:a16="http://schemas.microsoft.com/office/drawing/2014/main" id="{FCB72ECE-72E5-1CBE-1E7A-ED434B5610B2}"/>
              </a:ext>
            </a:extLst>
          </p:cNvPr>
          <p:cNvGraphicFramePr>
            <a:graphicFrameLocks noGrp="1"/>
          </p:cNvGraphicFramePr>
          <p:nvPr>
            <p:extLst>
              <p:ext uri="{D42A27DB-BD31-4B8C-83A1-F6EECF244321}">
                <p14:modId xmlns:p14="http://schemas.microsoft.com/office/powerpoint/2010/main" val="326741761"/>
              </p:ext>
            </p:extLst>
          </p:nvPr>
        </p:nvGraphicFramePr>
        <p:xfrm>
          <a:off x="1181100" y="4289068"/>
          <a:ext cx="15570200" cy="4529929"/>
        </p:xfrm>
        <a:graphic>
          <a:graphicData uri="http://schemas.openxmlformats.org/drawingml/2006/table">
            <a:tbl>
              <a:tblPr firstRow="1" bandRow="1">
                <a:tableStyleId>{5C22544A-7EE6-4342-B048-85BDC9FD1C3A}</a:tableStyleId>
              </a:tblPr>
              <a:tblGrid>
                <a:gridCol w="3892550">
                  <a:extLst>
                    <a:ext uri="{9D8B030D-6E8A-4147-A177-3AD203B41FA5}">
                      <a16:colId xmlns:a16="http://schemas.microsoft.com/office/drawing/2014/main" val="1376953822"/>
                    </a:ext>
                  </a:extLst>
                </a:gridCol>
                <a:gridCol w="3892550">
                  <a:extLst>
                    <a:ext uri="{9D8B030D-6E8A-4147-A177-3AD203B41FA5}">
                      <a16:colId xmlns:a16="http://schemas.microsoft.com/office/drawing/2014/main" val="2956133621"/>
                    </a:ext>
                  </a:extLst>
                </a:gridCol>
                <a:gridCol w="3892550">
                  <a:extLst>
                    <a:ext uri="{9D8B030D-6E8A-4147-A177-3AD203B41FA5}">
                      <a16:colId xmlns:a16="http://schemas.microsoft.com/office/drawing/2014/main" val="1657454768"/>
                    </a:ext>
                  </a:extLst>
                </a:gridCol>
                <a:gridCol w="3892550">
                  <a:extLst>
                    <a:ext uri="{9D8B030D-6E8A-4147-A177-3AD203B41FA5}">
                      <a16:colId xmlns:a16="http://schemas.microsoft.com/office/drawing/2014/main" val="4125026417"/>
                    </a:ext>
                  </a:extLst>
                </a:gridCol>
              </a:tblGrid>
              <a:tr h="534497">
                <a:tc gridSpan="3">
                  <a:txBody>
                    <a:bodyPr/>
                    <a:lstStyle/>
                    <a:p>
                      <a:pPr algn="ctr"/>
                      <a:r>
                        <a:rPr lang="lt-LT" sz="3200" dirty="0">
                          <a:solidFill>
                            <a:schemeClr val="bg1"/>
                          </a:solidFill>
                        </a:rPr>
                        <a:t>Kontrolės grafikai</a:t>
                      </a:r>
                    </a:p>
                  </a:txBody>
                  <a:tcPr/>
                </a:tc>
                <a:tc hMerge="1">
                  <a:txBody>
                    <a:bodyPr/>
                    <a:lstStyle/>
                    <a:p>
                      <a:endParaRPr lang="lt-LT" dirty="0"/>
                    </a:p>
                  </a:txBody>
                  <a:tcPr/>
                </a:tc>
                <a:tc hMerge="1">
                  <a:txBody>
                    <a:bodyPr/>
                    <a:lstStyle/>
                    <a:p>
                      <a:endParaRPr lang="lt-LT" dirty="0"/>
                    </a:p>
                  </a:txBody>
                  <a:tcPr/>
                </a:tc>
                <a:tc rowSpan="3">
                  <a:txBody>
                    <a:bodyPr/>
                    <a:lstStyle/>
                    <a:p>
                      <a:endParaRPr lang="lt-LT" sz="2400" dirty="0"/>
                    </a:p>
                    <a:p>
                      <a:endParaRPr lang="lt-LT" sz="2400" dirty="0"/>
                    </a:p>
                    <a:p>
                      <a:r>
                        <a:rPr lang="lt-LT" sz="2400" dirty="0">
                          <a:solidFill>
                            <a:schemeClr val="bg1"/>
                          </a:solidFill>
                        </a:rPr>
                        <a:t>Patikra gali būti atlikta ir savivaldybėje, kuri nėra įtraukta į patikrinimų grafiką (gavus skundą ar pan.). Lėšų panaudojimo patikra gali būti atlikta pasirinkus savivaldybę atsitiktiniu būdu.</a:t>
                      </a:r>
                    </a:p>
                    <a:p>
                      <a:endParaRPr lang="lt-LT" dirty="0"/>
                    </a:p>
                  </a:txBody>
                  <a:tcPr/>
                </a:tc>
                <a:extLst>
                  <a:ext uri="{0D108BD9-81ED-4DB2-BD59-A6C34878D82A}">
                    <a16:rowId xmlns:a16="http://schemas.microsoft.com/office/drawing/2014/main" val="1888010526"/>
                  </a:ext>
                </a:extLst>
              </a:tr>
              <a:tr h="658969">
                <a:tc>
                  <a:txBody>
                    <a:bodyPr/>
                    <a:lstStyle/>
                    <a:p>
                      <a:r>
                        <a:rPr lang="lt-LT" sz="2800" b="1" dirty="0"/>
                        <a:t>2022 metai</a:t>
                      </a:r>
                    </a:p>
                  </a:txBody>
                  <a:tcPr/>
                </a:tc>
                <a:tc>
                  <a:txBody>
                    <a:bodyPr/>
                    <a:lstStyle/>
                    <a:p>
                      <a:r>
                        <a:rPr lang="lt-LT" sz="2800" b="1" dirty="0"/>
                        <a:t>2023 metai</a:t>
                      </a:r>
                    </a:p>
                  </a:txBody>
                  <a:tcPr/>
                </a:tc>
                <a:tc>
                  <a:txBody>
                    <a:bodyPr/>
                    <a:lstStyle/>
                    <a:p>
                      <a:r>
                        <a:rPr lang="lt-LT" sz="2800" b="1" dirty="0"/>
                        <a:t>2024 metai</a:t>
                      </a:r>
                    </a:p>
                  </a:txBody>
                  <a:tcPr/>
                </a:tc>
                <a:tc vMerge="1">
                  <a:txBody>
                    <a:bodyPr/>
                    <a:lstStyle/>
                    <a:p>
                      <a:endParaRPr lang="lt-LT" dirty="0"/>
                    </a:p>
                  </a:txBody>
                  <a:tcPr/>
                </a:tc>
                <a:extLst>
                  <a:ext uri="{0D108BD9-81ED-4DB2-BD59-A6C34878D82A}">
                    <a16:rowId xmlns:a16="http://schemas.microsoft.com/office/drawing/2014/main" val="4132127669"/>
                  </a:ext>
                </a:extLst>
              </a:tr>
              <a:tr h="2899465">
                <a:tc>
                  <a:txBody>
                    <a:bodyPr/>
                    <a:lstStyle/>
                    <a:p>
                      <a:r>
                        <a:rPr lang="lt-LT" sz="2800" dirty="0"/>
                        <a:t>Patikros buvo atliktos 5 savivaldybėse: Ignalinos raj., Kauno  raj., Radviliškio raj., Rokiškio raj. ir Šiaulių m. </a:t>
                      </a:r>
                      <a:endParaRPr lang="lt-LT" dirty="0"/>
                    </a:p>
                  </a:txBody>
                  <a:tcPr/>
                </a:tc>
                <a:tc>
                  <a:txBody>
                    <a:bodyPr/>
                    <a:lstStyle/>
                    <a:p>
                      <a:r>
                        <a:rPr lang="lt-LT" sz="2400" dirty="0"/>
                        <a:t>Patikros buvo atliktos 12 savivaldybių: Alytaus raj., Anykščių raj., Jurbarko raj., Kalvarijos, Pagėgių, Panevėžio raj., Pasvalio raj., Prienų raj., Šakių raj., Šalčininkų raj., Šilutės raj. ir Utenos raj. </a:t>
                      </a:r>
                      <a:endParaRPr lang="lt-LT" dirty="0"/>
                    </a:p>
                  </a:txBody>
                  <a:tcPr/>
                </a:tc>
                <a:tc>
                  <a:txBody>
                    <a:bodyPr/>
                    <a:lstStyle/>
                    <a:p>
                      <a:r>
                        <a:rPr lang="lt-LT" sz="2400" dirty="0"/>
                        <a:t>Planuojama atlikti patikras dar 12 savivaldybių: Akmenės raj., Jonavos raj., Joniškio raj., Kauno m., Klaipėdos m., Klaipėdos raj., Marijampolės, Raseinių raj., Šiaulių raj., Šilalės raj., Tauragės raj., Varėnos raj. </a:t>
                      </a:r>
                    </a:p>
                    <a:p>
                      <a:endParaRPr lang="lt-LT" dirty="0"/>
                    </a:p>
                  </a:txBody>
                  <a:tcPr/>
                </a:tc>
                <a:tc vMerge="1">
                  <a:txBody>
                    <a:bodyPr/>
                    <a:lstStyle/>
                    <a:p>
                      <a:endParaRPr lang="lt-LT" dirty="0"/>
                    </a:p>
                  </a:txBody>
                  <a:tcPr/>
                </a:tc>
                <a:extLst>
                  <a:ext uri="{0D108BD9-81ED-4DB2-BD59-A6C34878D82A}">
                    <a16:rowId xmlns:a16="http://schemas.microsoft.com/office/drawing/2014/main" val="2348111198"/>
                  </a:ext>
                </a:extLst>
              </a:tr>
            </a:tbl>
          </a:graphicData>
        </a:graphic>
      </p:graphicFrame>
    </p:spTree>
    <p:extLst>
      <p:ext uri="{BB962C8B-B14F-4D97-AF65-F5344CB8AC3E}">
        <p14:creationId xmlns:p14="http://schemas.microsoft.com/office/powerpoint/2010/main" val="28102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C604C-814D-9B0B-A809-5D1D55132B0D}"/>
              </a:ext>
            </a:extLst>
          </p:cNvPr>
          <p:cNvSpPr>
            <a:spLocks noGrp="1"/>
          </p:cNvSpPr>
          <p:nvPr>
            <p:ph type="title"/>
          </p:nvPr>
        </p:nvSpPr>
        <p:spPr>
          <a:xfrm>
            <a:off x="476250" y="350838"/>
            <a:ext cx="17335500" cy="1143000"/>
          </a:xfrm>
        </p:spPr>
        <p:txBody>
          <a:bodyPr>
            <a:normAutofit/>
          </a:bodyPr>
          <a:lstStyle/>
          <a:p>
            <a:r>
              <a:rPr lang="lt-LT" b="1" dirty="0">
                <a:latin typeface="+mn-lt"/>
              </a:rPr>
              <a:t>Asmeninės pagalbos kontrolė 2022 – 2024 m.</a:t>
            </a:r>
          </a:p>
        </p:txBody>
      </p:sp>
      <p:sp>
        <p:nvSpPr>
          <p:cNvPr id="6" name="TextBox 5">
            <a:extLst>
              <a:ext uri="{FF2B5EF4-FFF2-40B4-BE49-F238E27FC236}">
                <a16:creationId xmlns:a16="http://schemas.microsoft.com/office/drawing/2014/main" id="{417F9A7A-3A99-117B-D53E-C603AF5BA7AE}"/>
              </a:ext>
            </a:extLst>
          </p:cNvPr>
          <p:cNvSpPr txBox="1"/>
          <p:nvPr/>
        </p:nvSpPr>
        <p:spPr>
          <a:xfrm>
            <a:off x="762000" y="1798241"/>
            <a:ext cx="16675100" cy="7417415"/>
          </a:xfrm>
          <a:prstGeom prst="rect">
            <a:avLst/>
          </a:prstGeom>
          <a:noFill/>
        </p:spPr>
        <p:txBody>
          <a:bodyPr wrap="square">
            <a:spAutoFit/>
          </a:bodyPr>
          <a:lstStyle/>
          <a:p>
            <a:r>
              <a:rPr lang="lt-LT" sz="2800" dirty="0"/>
              <a:t>Asmens su negalia teisių apsaugos agentūra atliko kontrolę daugiau nei 40 proc. savivaldybių, iš jų - 72 proc. savivaldybių rasta pažeidimų ir teiktos rekomendacijos dėl jų pašalinimo.</a:t>
            </a:r>
          </a:p>
          <a:p>
            <a:endParaRPr lang="lt-LT" sz="2800" dirty="0"/>
          </a:p>
          <a:p>
            <a:r>
              <a:rPr lang="lt-LT" sz="2800" dirty="0"/>
              <a:t>Rezultatai:</a:t>
            </a:r>
          </a:p>
          <a:p>
            <a:pPr marL="285750" indent="-285750">
              <a:buFont typeface="Arial" panose="020B0604020202020204" pitchFamily="34" charset="0"/>
              <a:buChar char="•"/>
            </a:pPr>
            <a:r>
              <a:rPr lang="lt-LT" sz="2800" dirty="0"/>
              <a:t>Asmeninis asistentas atlieka funkcijas, kurių neturėtų atlikti (</a:t>
            </a:r>
            <a:r>
              <a:rPr lang="lt-LT" sz="2800" dirty="0">
                <a:ea typeface="Source Sans Pro" panose="020B0503030403020204" pitchFamily="34" charset="0"/>
              </a:rPr>
              <a:t>užsiima namų ruoša, maisto gaminimu, lydi vaikus iki 8 metų į ugdymo įstaigas, užsiima vaikų priežiūra, pagyvenusių asmenų slauga ir pan.)</a:t>
            </a:r>
            <a:r>
              <a:rPr lang="lt-LT" sz="2800" dirty="0"/>
              <a:t>;</a:t>
            </a:r>
          </a:p>
          <a:p>
            <a:pPr marL="285750" indent="-285750">
              <a:buFont typeface="Arial" panose="020B0604020202020204" pitchFamily="34" charset="0"/>
              <a:buChar char="•"/>
            </a:pPr>
            <a:r>
              <a:rPr lang="lt-LT" sz="2800" dirty="0"/>
              <a:t>Galimai nepagrįstas valandų skaičius (pvz., 270 valandų 1 asmeniui per mėnesį ir daugiau);</a:t>
            </a:r>
          </a:p>
          <a:p>
            <a:pPr marL="285750" indent="-285750">
              <a:buFont typeface="Arial" panose="020B0604020202020204" pitchFamily="34" charset="0"/>
              <a:buChar char="•"/>
            </a:pPr>
            <a:r>
              <a:rPr lang="lt-LT" sz="2800" dirty="0"/>
              <a:t>Neišsamios ataskaitos;</a:t>
            </a:r>
          </a:p>
          <a:p>
            <a:pPr marL="285750" indent="-285750">
              <a:buFont typeface="Arial" panose="020B0604020202020204" pitchFamily="34" charset="0"/>
              <a:buChar char="•"/>
            </a:pPr>
            <a:r>
              <a:rPr lang="lt-LT" sz="2800" dirty="0"/>
              <a:t>Nepakankama savivaldybių administracijų kontrolė;</a:t>
            </a:r>
          </a:p>
          <a:p>
            <a:pPr marL="285750" indent="-285750">
              <a:buFont typeface="Arial" panose="020B0604020202020204" pitchFamily="34" charset="0"/>
              <a:buChar char="•"/>
            </a:pPr>
            <a:r>
              <a:rPr lang="lt-LT" sz="2800" dirty="0"/>
              <a:t>Dalis asmeninei pagalbai skirtų valstybės biudžeto lėšų buvo panaudotos ne pagal tikslinę paskirtį (pirkta buitinė technika, švaros paslaugos, nepagrįstos išlaidos komandiruotėms užsienyje, patalpų nuomai, nepaprastai dideli kiekiai darbinių pirštinių, piešimo priemonių).</a:t>
            </a:r>
          </a:p>
          <a:p>
            <a:endParaRPr lang="lt-LT" sz="2800" dirty="0"/>
          </a:p>
          <a:p>
            <a:r>
              <a:rPr lang="lt-LT" sz="2800" dirty="0"/>
              <a:t>Rekomendacijos:</a:t>
            </a:r>
          </a:p>
          <a:p>
            <a:pPr marL="285750" indent="-285750">
              <a:buFont typeface="Arial" panose="020B0604020202020204" pitchFamily="34" charset="0"/>
              <a:buChar char="•"/>
            </a:pPr>
            <a:r>
              <a:rPr lang="lt-LT" sz="2800" dirty="0"/>
              <a:t>Pervertinti poreikį;</a:t>
            </a:r>
          </a:p>
          <a:p>
            <a:pPr marL="285750" indent="-285750">
              <a:buFont typeface="Arial" panose="020B0604020202020204" pitchFamily="34" charset="0"/>
              <a:buChar char="•"/>
            </a:pPr>
            <a:r>
              <a:rPr lang="lt-LT" sz="2800" dirty="0"/>
              <a:t>Stiprinti kontrolės funkciją savivaldos lygmeniu;</a:t>
            </a:r>
          </a:p>
          <a:p>
            <a:pPr marL="285750" indent="-285750">
              <a:buFont typeface="Arial" panose="020B0604020202020204" pitchFamily="34" charset="0"/>
              <a:buChar char="•"/>
            </a:pPr>
            <a:r>
              <a:rPr lang="lt-LT" sz="2800" dirty="0"/>
              <a:t>Grąžinti lėšas į valstybės biudžetą.</a:t>
            </a:r>
          </a:p>
        </p:txBody>
      </p:sp>
    </p:spTree>
    <p:extLst>
      <p:ext uri="{BB962C8B-B14F-4D97-AF65-F5344CB8AC3E}">
        <p14:creationId xmlns:p14="http://schemas.microsoft.com/office/powerpoint/2010/main" val="13023349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NTA_prezentacija" id="{C8C43E1C-E5A7-4CEA-B986-FB3128353801}" vid="{006B07BB-8610-4A5F-BF65-63EFECF8EDD7}"/>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E52B746AB7F704D86216481221EC7E4" ma:contentTypeVersion="15" ma:contentTypeDescription="Create a new document." ma:contentTypeScope="" ma:versionID="9302ffbf6d648dab9b6304518085b218">
  <xsd:schema xmlns:xsd="http://www.w3.org/2001/XMLSchema" xmlns:xs="http://www.w3.org/2001/XMLSchema" xmlns:p="http://schemas.microsoft.com/office/2006/metadata/properties" xmlns:ns3="f7aadc20-2ae2-4e8f-81ec-611f0230717e" xmlns:ns4="5090e39b-2e23-49ef-b87c-32ffd7fdd2ce" targetNamespace="http://schemas.microsoft.com/office/2006/metadata/properties" ma:root="true" ma:fieldsID="68f4702c2c29e16229d747a7572d496f" ns3:_="" ns4:_="">
    <xsd:import namespace="f7aadc20-2ae2-4e8f-81ec-611f0230717e"/>
    <xsd:import namespace="5090e39b-2e23-49ef-b87c-32ffd7fdd2ce"/>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MediaServiceAutoKeyPoints" minOccurs="0"/>
                <xsd:element ref="ns3:MediaServiceKeyPoint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aadc20-2ae2-4e8f-81ec-611f023071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MediaServiceLocation" ma:index="19" nillable="true" ma:displayName="Location" ma:internalName="MediaServiceLocation"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090e39b-2e23-49ef-b87c-32ffd7fdd2c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f7aadc20-2ae2-4e8f-81ec-611f0230717e" xsi:nil="true"/>
  </documentManagement>
</p:properties>
</file>

<file path=customXml/itemProps1.xml><?xml version="1.0" encoding="utf-8"?>
<ds:datastoreItem xmlns:ds="http://schemas.openxmlformats.org/officeDocument/2006/customXml" ds:itemID="{BD671A7F-6954-4B9C-BD3C-190005BAAC78}">
  <ds:schemaRefs>
    <ds:schemaRef ds:uri="5090e39b-2e23-49ef-b87c-32ffd7fdd2ce"/>
    <ds:schemaRef ds:uri="f7aadc20-2ae2-4e8f-81ec-611f0230717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5837EE4-86F2-42D2-A0FE-676E89470FA3}">
  <ds:schemaRefs>
    <ds:schemaRef ds:uri="http://schemas.microsoft.com/sharepoint/v3/contenttype/forms"/>
  </ds:schemaRefs>
</ds:datastoreItem>
</file>

<file path=customXml/itemProps3.xml><?xml version="1.0" encoding="utf-8"?>
<ds:datastoreItem xmlns:ds="http://schemas.openxmlformats.org/officeDocument/2006/customXml" ds:itemID="{2713E446-A233-4A1E-9872-C058058A1A10}">
  <ds:schemaRefs>
    <ds:schemaRef ds:uri="f7aadc20-2ae2-4e8f-81ec-611f0230717e"/>
    <ds:schemaRef ds:uri="http://purl.org/dc/dcmitype/"/>
    <ds:schemaRef ds:uri="http://schemas.microsoft.com/office/2006/documentManagement/types"/>
    <ds:schemaRef ds:uri="http://www.w3.org/XML/1998/namespace"/>
    <ds:schemaRef ds:uri="http://schemas.microsoft.com/office/infopath/2007/PartnerControls"/>
    <ds:schemaRef ds:uri="http://purl.org/dc/terms/"/>
    <ds:schemaRef ds:uri="http://schemas.openxmlformats.org/package/2006/metadata/core-properties"/>
    <ds:schemaRef ds:uri="5090e39b-2e23-49ef-b87c-32ffd7fdd2ce"/>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Asmeninės pagalbos įgyvendinimas Lietuvoje</Template>
  <TotalTime>734</TotalTime>
  <Words>1072</Words>
  <Application>Microsoft Office PowerPoint</Application>
  <PresentationFormat>Custom</PresentationFormat>
  <Paragraphs>122</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Source Sans Pro</vt:lpstr>
      <vt:lpstr>Office Theme</vt:lpstr>
      <vt:lpstr>PowerPoint Presentation</vt:lpstr>
      <vt:lpstr>Asmeninės pagalbos įgyvendinimo rezultatai 2021 m. – 2024 m. (I ketv.)</vt:lpstr>
      <vt:lpstr>Asmeninės pagalbos įgyvendinimo rezultatai 2021 m. – 2023 m.</vt:lpstr>
      <vt:lpstr>Asmeninės pagalbos įgyvendinimo rezultatai 2021 m. – 2023 m.</vt:lpstr>
      <vt:lpstr>Asmeninės pagalbos gavėjai, skirtos valstybės biudžeto lėšos ir surinktos lėšos už asmeninę pagalbą</vt:lpstr>
      <vt:lpstr>Asmeninės pagalbos teikėjai 2021 - 2024 m. I ketv.</vt:lpstr>
      <vt:lpstr>Savivaldybėms kylantys iššūkiai</vt:lpstr>
      <vt:lpstr>Asmeninės pagalbos kontrolė 2022 – 2024 m.</vt:lpstr>
      <vt:lpstr>Asmeninės pagalbos kontrolė 2022 – 2024 m.</vt:lpstr>
      <vt:lpstr>Pozityvi patirtis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Simona Artimavičiūtė-Šimkūnienė</dc:creator>
  <cp:lastModifiedBy>Simona Artimavičiūtė-Šimkūnienė</cp:lastModifiedBy>
  <cp:revision>7</cp:revision>
  <cp:lastPrinted>2024-06-20T16:42:10Z</cp:lastPrinted>
  <dcterms:created xsi:type="dcterms:W3CDTF">2024-06-19T12:15:40Z</dcterms:created>
  <dcterms:modified xsi:type="dcterms:W3CDTF">2024-06-21T05:38:39Z</dcterms:modified>
  <dc:identifier>DAEF6TFLIJc</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0x0101003E52B746AB7F704D86216481221EC7E4</vt:lpwstr>
  </property>
</Properties>
</file>