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1367" r:id="rId5"/>
    <p:sldId id="290" r:id="rId6"/>
    <p:sldId id="524" r:id="rId7"/>
    <p:sldId id="1449" r:id="rId8"/>
    <p:sldId id="1448" r:id="rId9"/>
    <p:sldId id="1368" r:id="rId10"/>
    <p:sldId id="1376" r:id="rId11"/>
    <p:sldId id="1459" r:id="rId12"/>
    <p:sldId id="1460" r:id="rId13"/>
    <p:sldId id="1461" r:id="rId14"/>
    <p:sldId id="1462" r:id="rId15"/>
    <p:sldId id="1369" r:id="rId16"/>
    <p:sldId id="1349" r:id="rId17"/>
    <p:sldId id="1457" r:id="rId18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a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592"/>
    <a:srgbClr val="A6A6A6"/>
    <a:srgbClr val="00D0D3"/>
    <a:srgbClr val="12B2B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>
        <p:guide orient="horz" pos="2160"/>
        <p:guide pos="411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82607428425698"/>
          <c:y val="0.16177648758804358"/>
          <c:w val="0.78817392571574307"/>
          <c:h val="0.808637503482864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Taip, girdėjau ir suprantu, apie ką tai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802-44D4-9A3A-1C6F8BEA7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2025 m. spalis (N=1015)</c:v>
                </c:pt>
                <c:pt idx="1">
                  <c:v>2025 m. liepa (N=1009)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E-483C-A30C-97D665784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Taip, esu girdėjęs(-usi), bet nelabai suprantu esmės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2FE-483C-A30C-97D66578417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FE-483C-A30C-97D6657841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2025 m. spalis (N=1015)</c:v>
                </c:pt>
                <c:pt idx="1">
                  <c:v>2025 m. liepa (N=1009)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FE-483C-A30C-97D6657841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Ne, nesu girdėjęs (-usi)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802-44D4-9A3A-1C6F8BEA7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2025 m. spalis (N=1015)</c:v>
                </c:pt>
                <c:pt idx="1">
                  <c:v>2025 m. liepa (N=1009)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59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FE-483C-A30C-97D665784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198374784"/>
        <c:axId val="198369792"/>
      </c:barChart>
      <c:catAx>
        <c:axId val="198374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lt-LT"/>
          </a:p>
        </c:txPr>
        <c:crossAx val="198369792"/>
        <c:crosses val="autoZero"/>
        <c:auto val="1"/>
        <c:lblAlgn val="ctr"/>
        <c:lblOffset val="100"/>
        <c:noMultiLvlLbl val="0"/>
      </c:catAx>
      <c:valAx>
        <c:axId val="198369792"/>
        <c:scaling>
          <c:orientation val="minMax"/>
          <c:max val="10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9837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46322725284342"/>
          <c:y val="4.5204256713682098E-2"/>
          <c:w val="0.66326785323709536"/>
          <c:h val="6.4609782094610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Open Sans Light" panose="020B0306030504020204" pitchFamily="34" charset="0"/>
          <a:cs typeface="Open Sans Light" panose="020B0306030504020204" pitchFamily="34" charset="0"/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82607428425698"/>
          <c:y val="0.16177648758804358"/>
          <c:w val="0.78817392571574307"/>
          <c:h val="0.808637503482864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Taip, žinočiau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7E8-48F6-AE8E-2297A830FD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2025 m. spalis (N=1015)</c:v>
                </c:pt>
                <c:pt idx="1">
                  <c:v>2025 m. liepa (N=1009)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5-4913-BEAC-6900A5EA6F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Ne, nežinočiau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655-4913-BEAC-6900A5EA6F3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55-4913-BEAC-6900A5EA6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2025 m. spalis (N=1015)</c:v>
                </c:pt>
                <c:pt idx="1">
                  <c:v>2025 m. liepa (N=1009)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31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55-4913-BEAC-6900A5EA6F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Nesu tikras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7E8-48F6-AE8E-2297A830FD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2025 m. spalis (N=1015)</c:v>
                </c:pt>
                <c:pt idx="1">
                  <c:v>2025 m. liepa (N=1009)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31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55-4913-BEAC-6900A5EA6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198374784"/>
        <c:axId val="198369792"/>
      </c:barChart>
      <c:catAx>
        <c:axId val="198374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lt-LT"/>
          </a:p>
        </c:txPr>
        <c:crossAx val="198369792"/>
        <c:crosses val="autoZero"/>
        <c:auto val="1"/>
        <c:lblAlgn val="ctr"/>
        <c:lblOffset val="100"/>
        <c:noMultiLvlLbl val="0"/>
      </c:catAx>
      <c:valAx>
        <c:axId val="198369792"/>
        <c:scaling>
          <c:orientation val="minMax"/>
          <c:max val="10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9837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46322725284342"/>
          <c:y val="4.5204256713682098E-2"/>
          <c:w val="0.66326785323709536"/>
          <c:h val="6.4609782094610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Open Sans Light" panose="020B0306030504020204" pitchFamily="34" charset="0"/>
          <a:cs typeface="Open Sans Light" panose="020B0306030504020204" pitchFamily="34" charset="0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3257254438807"/>
          <c:y val="3.9770934626694628E-2"/>
          <c:w val="0.74616742745561182"/>
          <c:h val="0.91677985075045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 m. spalis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24-461D-9D07-1C24A8957FD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824-461D-9D07-1C24A8957F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7CA188-19B9-42DA-9D99-F8D3738479F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lt-L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24-461D-9D07-1C24A8957F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792D4FE-D7AA-4241-9EF9-A337F032CCC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lt-L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824-461D-9D07-1C24A8957F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364943C-6D02-4F2C-8148-B3C8F230269D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lt-L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24-461D-9D07-1C24A8957FD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FE6DE8-E96A-4F51-835D-007A35FFA0D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/>
                      </a:pPr>
                      <a:t>[VALUE]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506185641364782E-2"/>
                      <c:h val="9.02422570159811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824-461D-9D07-1C24A8957FD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A915A42-1881-48F9-94A1-104CD62F2F48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endParaRPr lang="lt-L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24-461D-9D07-1C24A8957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Gydytojų konsiliumas </c:v>
                </c:pt>
                <c:pt idx="1">
                  <c:v>Asmens su negalia teisių apsaugos agentūra </c:v>
                </c:pt>
                <c:pt idx="2">
                  <c:v>Šeimos gydytojas</c:v>
                </c:pt>
                <c:pt idx="3">
                  <c:v>Valstybinė ligonių kasa</c:v>
                </c:pt>
                <c:pt idx="4">
                  <c:v>Socialinis darbuotojas</c:v>
                </c:pt>
                <c:pt idx="5">
                  <c:v>Nežinau / sunku pasakyti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</c:v>
                </c:pt>
                <c:pt idx="1">
                  <c:v>25</c:v>
                </c:pt>
                <c:pt idx="2">
                  <c:v>14</c:v>
                </c:pt>
                <c:pt idx="3">
                  <c:v>4</c:v>
                </c:pt>
                <c:pt idx="4">
                  <c:v>0.2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24-461D-9D07-1C24A8957F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Gydytojų konsiliumas </c:v>
                </c:pt>
                <c:pt idx="1">
                  <c:v>Asmens su negalia teisių apsaugos agentūra </c:v>
                </c:pt>
                <c:pt idx="2">
                  <c:v>Šeimos gydytojas</c:v>
                </c:pt>
                <c:pt idx="3">
                  <c:v>Valstybinė ligonių kasa</c:v>
                </c:pt>
                <c:pt idx="4">
                  <c:v>Socialinis darbuotojas</c:v>
                </c:pt>
                <c:pt idx="5">
                  <c:v>Nežinau / sunku pasakyti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13</c:v>
                </c:pt>
                <c:pt idx="1">
                  <c:v>25</c:v>
                </c:pt>
                <c:pt idx="2">
                  <c:v>36</c:v>
                </c:pt>
                <c:pt idx="3">
                  <c:v>46</c:v>
                </c:pt>
                <c:pt idx="4">
                  <c:v>49.8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24-461D-9D07-1C24A8957F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 m. liepa</c:v>
                </c:pt>
              </c:strCache>
            </c:strRef>
          </c:tx>
          <c:spPr>
            <a:solidFill>
              <a:srgbClr val="1AB1A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824-461D-9D07-1C24A8957FDC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241172652266386E-2"/>
                      <c:h val="0.117093385315627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824-461D-9D07-1C24A8957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Gydytojų konsiliumas </c:v>
                </c:pt>
                <c:pt idx="1">
                  <c:v>Asmens su negalia teisių apsaugos agentūra </c:v>
                </c:pt>
                <c:pt idx="2">
                  <c:v>Šeimos gydytojas</c:v>
                </c:pt>
                <c:pt idx="3">
                  <c:v>Valstybinė ligonių kasa</c:v>
                </c:pt>
                <c:pt idx="4">
                  <c:v>Socialinis darbuotojas</c:v>
                </c:pt>
                <c:pt idx="5">
                  <c:v>Nežinau / sunku pasakyti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39</c:v>
                </c:pt>
                <c:pt idx="1">
                  <c:v>21</c:v>
                </c:pt>
                <c:pt idx="2">
                  <c:v>14</c:v>
                </c:pt>
                <c:pt idx="3">
                  <c:v>4</c:v>
                </c:pt>
                <c:pt idx="4">
                  <c:v>1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24-461D-9D07-1C24A8957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440831471"/>
        <c:axId val="440833551"/>
      </c:barChart>
      <c:catAx>
        <c:axId val="440831471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0833551"/>
        <c:crosses val="autoZero"/>
        <c:auto val="1"/>
        <c:lblAlgn val="ctr"/>
        <c:lblOffset val="100"/>
        <c:noMultiLvlLbl val="0"/>
      </c:catAx>
      <c:valAx>
        <c:axId val="44083355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4083147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82607428425698"/>
          <c:y val="0.16177648758804358"/>
          <c:w val="0.78817392571574307"/>
          <c:h val="0.808637503482864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Taip, žinau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209-46C2-A780-C813DC587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2025 m. spalis (N=1015)</c:v>
                </c:pt>
                <c:pt idx="1">
                  <c:v>2025 m. liepa (N=1009)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5-4FCA-B0FD-DB3266A661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Taip, žinau, bet nesuprantu, kokia plano nauda asmeniui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05-4FCA-B0FD-DB3266A661F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05-4FCA-B0FD-DB3266A661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2025 m. spalis (N=1015)</c:v>
                </c:pt>
                <c:pt idx="1">
                  <c:v>2025 m. liepa (N=1009)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05-4FCA-B0FD-DB3266A661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Ne, nežinau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209-46C2-A780-C813DC587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2025 m. spalis (N=1015)</c:v>
                </c:pt>
                <c:pt idx="1">
                  <c:v>2025 m. liepa (N=1009)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72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05-4FCA-B0FD-DB3266A66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198374784"/>
        <c:axId val="198369792"/>
      </c:barChart>
      <c:catAx>
        <c:axId val="198374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lt-LT"/>
          </a:p>
        </c:txPr>
        <c:crossAx val="198369792"/>
        <c:crosses val="autoZero"/>
        <c:auto val="1"/>
        <c:lblAlgn val="ctr"/>
        <c:lblOffset val="100"/>
        <c:noMultiLvlLbl val="0"/>
      </c:catAx>
      <c:valAx>
        <c:axId val="198369792"/>
        <c:scaling>
          <c:orientation val="minMax"/>
          <c:max val="10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9837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46322725284342"/>
          <c:y val="4.5204256713682098E-2"/>
          <c:w val="0.66326785323709536"/>
          <c:h val="6.4609782094610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Open Sans Light" panose="020B0306030504020204" pitchFamily="34" charset="0"/>
          <a:cs typeface="Open Sans Light" panose="020B0306030504020204" pitchFamily="34" charset="0"/>
        </a:defRPr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82607428425698"/>
          <c:y val="0.16177648758804358"/>
          <c:w val="0.78817392571574307"/>
          <c:h val="0.808637503482864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Taip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2025 m. spalis (N=1015)</c:v>
                </c:pt>
                <c:pt idx="1">
                  <c:v>2025 m. liepa (N=1009)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3-4554-9989-E6766ACEF2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13-4554-9989-E6766ACEF24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13-4554-9989-E6766ACEF2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2025 m. spalis (N=1015)</c:v>
                </c:pt>
                <c:pt idx="1">
                  <c:v>2025 m. liepa (N=1009)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13-4554-9989-E6766ACEF2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Nežinau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2025 m. spalis (N=1015)</c:v>
                </c:pt>
                <c:pt idx="1">
                  <c:v>2025 m. liepa (N=1009)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13-4554-9989-E6766ACEF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198374784"/>
        <c:axId val="198369792"/>
      </c:barChart>
      <c:catAx>
        <c:axId val="198374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lt-LT"/>
          </a:p>
        </c:txPr>
        <c:crossAx val="198369792"/>
        <c:crosses val="autoZero"/>
        <c:auto val="1"/>
        <c:lblAlgn val="ctr"/>
        <c:lblOffset val="100"/>
        <c:noMultiLvlLbl val="0"/>
      </c:catAx>
      <c:valAx>
        <c:axId val="198369792"/>
        <c:scaling>
          <c:orientation val="minMax"/>
          <c:max val="10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9837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46322725284342"/>
          <c:y val="4.5204256713682098E-2"/>
          <c:w val="0.66326785323709536"/>
          <c:h val="6.4609782094610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Open Sans Light" panose="020B0306030504020204" pitchFamily="34" charset="0"/>
          <a:cs typeface="Open Sans Light" panose="020B0306030504020204" pitchFamily="34" charset="0"/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2C2C4-F258-4EDD-ADEC-4DA4E277B833}" type="datetimeFigureOut">
              <a:rPr lang="lt-LT" smtClean="0"/>
              <a:t>2025-11-25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3658-02AD-4D7E-995B-8F528EE30F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3802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56536-7B96-42CE-9B6D-FA15B6D85CA7}" type="datetimeFigureOut">
              <a:rPr lang="lt-LT" smtClean="0"/>
              <a:t>2025-11-25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44A83-B917-47C9-AE06-88D76CC8E3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126592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729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4042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783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ulinis lap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4856" y="2738933"/>
            <a:ext cx="5297919" cy="1569660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r>
              <a:rPr lang="lt-LT" altLang="lt-LT" sz="3200">
                <a:solidFill>
                  <a:srgbClr val="7F7F7F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rPr>
              <a:t>ŠALIES GYVENTOJŲ NUOMONĖS TYRIMAS DĖL ...............</a:t>
            </a:r>
            <a:endParaRPr lang="lt-LT" sz="3200" spc="300">
              <a:solidFill>
                <a:schemeClr val="bg1">
                  <a:lumMod val="5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2807" y="4656387"/>
            <a:ext cx="212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>
                <a:solidFill>
                  <a:prstClr val="black">
                    <a:lumMod val="50000"/>
                    <a:lumOff val="50000"/>
                  </a:prstClr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vykdytojas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072808" y="3384973"/>
            <a:ext cx="212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>
                <a:solidFill>
                  <a:prstClr val="black">
                    <a:lumMod val="50000"/>
                    <a:lumOff val="50000"/>
                  </a:prstClr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užsakovas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579867" y="1655522"/>
            <a:ext cx="0" cy="351328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60" y="5047594"/>
            <a:ext cx="2574760" cy="38726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10" y="5997487"/>
            <a:ext cx="1771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" y="6121723"/>
            <a:ext cx="1344008" cy="3950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81F8C0-A4ED-B7A0-6B0C-46572050B1FA}"/>
              </a:ext>
            </a:extLst>
          </p:cNvPr>
          <p:cNvSpPr/>
          <p:nvPr userDrawn="1"/>
        </p:nvSpPr>
        <p:spPr>
          <a:xfrm flipV="1">
            <a:off x="-1" y="6820824"/>
            <a:ext cx="12192001" cy="45719"/>
          </a:xfrm>
          <a:prstGeom prst="rect">
            <a:avLst/>
          </a:prstGeom>
          <a:gradFill>
            <a:gsLst>
              <a:gs pos="40000">
                <a:srgbClr val="1AB1AF"/>
              </a:gs>
              <a:gs pos="59000">
                <a:srgbClr val="C9F7F7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345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8808" y="1693972"/>
            <a:ext cx="11054845" cy="4351338"/>
          </a:xfrm>
        </p:spPr>
        <p:txBody>
          <a:bodyPr wrap="square">
            <a:noAutofit/>
          </a:bodyPr>
          <a:lstStyle>
            <a:lvl1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marL="1828800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/>
            <a:r>
              <a:rPr lang="lt-LT" noProof="0"/>
              <a:t>TEKSTAS</a:t>
            </a:r>
          </a:p>
          <a:p>
            <a:pPr lvl="0"/>
            <a:r>
              <a:rPr lang="lt-LT" noProof="0"/>
              <a:t>TEKSTAS</a:t>
            </a:r>
          </a:p>
          <a:p>
            <a:pPr lvl="0"/>
            <a:r>
              <a:rPr lang="lt-LT" noProof="0"/>
              <a:t>TEKSTAS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671130" y="6140127"/>
            <a:ext cx="58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3F95AD-BCAB-4452-93F0-3B043E474EF5}" type="slidenum">
              <a:rPr lang="lt-LT" b="1" noProof="0" smtClean="0">
                <a:solidFill>
                  <a:prstClr val="white">
                    <a:lumMod val="7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" panose="020B0606030504020204" pitchFamily="34" charset="0"/>
              </a:rPr>
              <a:t>‹#›</a:t>
            </a:fld>
            <a:endParaRPr lang="lt-LT" b="1" noProof="0">
              <a:solidFill>
                <a:prstClr val="white">
                  <a:lumMod val="7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221178" y="673211"/>
            <a:ext cx="9730107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r>
              <a:rPr lang="lt-LT" noProof="0"/>
              <a:t>TEKSTAS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BD137-416E-ABFA-A3A3-3CE6CB1B0571}"/>
              </a:ext>
            </a:extLst>
          </p:cNvPr>
          <p:cNvSpPr/>
          <p:nvPr userDrawn="1"/>
        </p:nvSpPr>
        <p:spPr>
          <a:xfrm flipV="1">
            <a:off x="-1" y="6820824"/>
            <a:ext cx="12192001" cy="45719"/>
          </a:xfrm>
          <a:prstGeom prst="rect">
            <a:avLst/>
          </a:prstGeom>
          <a:gradFill>
            <a:gsLst>
              <a:gs pos="40000">
                <a:srgbClr val="1AB1AF"/>
              </a:gs>
              <a:gs pos="59000">
                <a:srgbClr val="C9F7F7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884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čiū JU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" y="3875308"/>
            <a:ext cx="12192001" cy="1451429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8791575" indent="0" algn="l" defTabSz="538163">
              <a:tabLst/>
            </a:pPr>
            <a:r>
              <a:rPr lang="en-GB" sz="2800" b="1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THANK YOU</a:t>
            </a:r>
            <a:r>
              <a:rPr lang="lt-LT" sz="2800" b="1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A97DC45-3D6C-4F50-8D64-FF8578784C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5325B-FA85-44B2-A330-E92F34CB0C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A1BC80-B72E-4BE0-AD94-3E6BB2D8882C}"/>
              </a:ext>
            </a:extLst>
          </p:cNvPr>
          <p:cNvSpPr txBox="1"/>
          <p:nvPr userDrawn="1"/>
        </p:nvSpPr>
        <p:spPr>
          <a:xfrm>
            <a:off x="1614754" y="3877994"/>
            <a:ext cx="42309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UAB Spinter tyrimai </a:t>
            </a:r>
            <a:b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</a:br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info@spinter.lt</a:t>
            </a:r>
            <a:endParaRPr lang="en-US" sz="1400" dirty="0">
              <a:solidFill>
                <a:prstClr val="white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Open Sans" panose="020B0606030504020204" pitchFamily="34" charset="0"/>
            </a:endParaRPr>
          </a:p>
          <a:p>
            <a:r>
              <a:rPr lang="en-US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juste.s@spinter.lt</a:t>
            </a:r>
          </a:p>
          <a:p>
            <a:endParaRPr lang="lt-LT" sz="1400" dirty="0">
              <a:solidFill>
                <a:prstClr val="white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Open Sans" panose="020B0606030504020204" pitchFamily="34" charset="0"/>
            </a:endParaRPr>
          </a:p>
          <a:p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tel. </a:t>
            </a:r>
            <a:r>
              <a:rPr lang="en-US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+370 </a:t>
            </a:r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63720595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5174D-A95C-426E-A91F-6364931B23F5}"/>
              </a:ext>
            </a:extLst>
          </p:cNvPr>
          <p:cNvSpPr txBox="1"/>
          <p:nvPr userDrawn="1"/>
        </p:nvSpPr>
        <p:spPr>
          <a:xfrm>
            <a:off x="1614754" y="2105561"/>
            <a:ext cx="4453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noProof="0">
                <a:solidFill>
                  <a:prstClr val="white"/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Kontaktinė</a:t>
            </a:r>
            <a:r>
              <a:rPr lang="en-GB" sz="4000" noProof="0">
                <a:solidFill>
                  <a:prstClr val="white"/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 </a:t>
            </a:r>
            <a:r>
              <a:rPr lang="lt-LT" sz="4000" noProof="0">
                <a:solidFill>
                  <a:prstClr val="white"/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informacija</a:t>
            </a:r>
            <a:endParaRPr lang="en-GB" sz="4000" noProof="0">
              <a:solidFill>
                <a:prstClr val="white"/>
              </a:solidFill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7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čiū EVEL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" y="3875308"/>
            <a:ext cx="12192001" cy="1451429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8791575" indent="0" algn="l" defTabSz="538163">
              <a:tabLst/>
            </a:pPr>
            <a:r>
              <a:rPr lang="en-GB" sz="2800" b="1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THANK YOU</a:t>
            </a:r>
            <a:r>
              <a:rPr lang="lt-LT" sz="2800" b="1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A97DC45-3D6C-4F50-8D64-FF8578784C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5325B-FA85-44B2-A330-E92F34CB0C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A1BC80-B72E-4BE0-AD94-3E6BB2D8882C}"/>
              </a:ext>
            </a:extLst>
          </p:cNvPr>
          <p:cNvSpPr txBox="1"/>
          <p:nvPr userDrawn="1"/>
        </p:nvSpPr>
        <p:spPr>
          <a:xfrm>
            <a:off x="1614754" y="3877994"/>
            <a:ext cx="42309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UAB Spinter tyrimai </a:t>
            </a:r>
            <a:b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</a:br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info@spinter.lt</a:t>
            </a:r>
            <a:endParaRPr lang="en-US" sz="1400" dirty="0">
              <a:solidFill>
                <a:prstClr val="white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Open Sans" panose="020B0606030504020204" pitchFamily="34" charset="0"/>
            </a:endParaRPr>
          </a:p>
          <a:p>
            <a:r>
              <a:rPr lang="en-US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evelina@spinter.lt</a:t>
            </a:r>
          </a:p>
          <a:p>
            <a:endParaRPr lang="lt-LT" sz="1400" dirty="0">
              <a:solidFill>
                <a:prstClr val="white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Open Sans" panose="020B0606030504020204" pitchFamily="34" charset="0"/>
            </a:endParaRPr>
          </a:p>
          <a:p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tel. </a:t>
            </a:r>
            <a:r>
              <a:rPr lang="en-US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+370 </a:t>
            </a:r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63720595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5174D-A95C-426E-A91F-6364931B23F5}"/>
              </a:ext>
            </a:extLst>
          </p:cNvPr>
          <p:cNvSpPr txBox="1"/>
          <p:nvPr userDrawn="1"/>
        </p:nvSpPr>
        <p:spPr>
          <a:xfrm>
            <a:off x="1614754" y="2105561"/>
            <a:ext cx="4453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noProof="0">
                <a:solidFill>
                  <a:prstClr val="white"/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Kontaktinė</a:t>
            </a:r>
            <a:r>
              <a:rPr lang="en-GB" sz="4000" noProof="0">
                <a:solidFill>
                  <a:prstClr val="white"/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 </a:t>
            </a:r>
            <a:r>
              <a:rPr lang="lt-LT" sz="4000" noProof="0">
                <a:solidFill>
                  <a:prstClr val="white"/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informacija</a:t>
            </a:r>
            <a:endParaRPr lang="en-GB" sz="4000" noProof="0">
              <a:solidFill>
                <a:prstClr val="white"/>
              </a:solidFill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čiū VYTAU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" y="3875308"/>
            <a:ext cx="12192001" cy="1451429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8791575" indent="0" algn="l" defTabSz="538163">
              <a:tabLst/>
            </a:pPr>
            <a:r>
              <a:rPr lang="en-GB" sz="2800" b="1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THANK YOU</a:t>
            </a:r>
            <a:r>
              <a:rPr lang="lt-LT" sz="2800" b="1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A97DC45-3D6C-4F50-8D64-FF8578784C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5325B-FA85-44B2-A330-E92F34CB0C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A1BC80-B72E-4BE0-AD94-3E6BB2D8882C}"/>
              </a:ext>
            </a:extLst>
          </p:cNvPr>
          <p:cNvSpPr txBox="1"/>
          <p:nvPr userDrawn="1"/>
        </p:nvSpPr>
        <p:spPr>
          <a:xfrm>
            <a:off x="1614754" y="3877994"/>
            <a:ext cx="42309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UAB Spinter tyrimai </a:t>
            </a:r>
            <a:b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</a:br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info@spinter.lt</a:t>
            </a:r>
            <a:endParaRPr lang="en-US" sz="1400" dirty="0">
              <a:solidFill>
                <a:prstClr val="white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Open Sans" panose="020B0606030504020204" pitchFamily="34" charset="0"/>
            </a:endParaRPr>
          </a:p>
          <a:p>
            <a:r>
              <a:rPr lang="en-US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vytaute@spinter.lt</a:t>
            </a:r>
          </a:p>
          <a:p>
            <a:endParaRPr lang="lt-LT" sz="1400" dirty="0">
              <a:solidFill>
                <a:prstClr val="white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Open Sans" panose="020B0606030504020204" pitchFamily="34" charset="0"/>
            </a:endParaRPr>
          </a:p>
          <a:p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tel. </a:t>
            </a:r>
            <a:r>
              <a:rPr lang="en-US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+370 </a:t>
            </a:r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63720595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5174D-A95C-426E-A91F-6364931B23F5}"/>
              </a:ext>
            </a:extLst>
          </p:cNvPr>
          <p:cNvSpPr txBox="1"/>
          <p:nvPr userDrawn="1"/>
        </p:nvSpPr>
        <p:spPr>
          <a:xfrm>
            <a:off x="1614754" y="2105561"/>
            <a:ext cx="4453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noProof="0">
                <a:solidFill>
                  <a:prstClr val="white"/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Kontaktinė</a:t>
            </a:r>
            <a:r>
              <a:rPr lang="en-GB" sz="4000" noProof="0">
                <a:solidFill>
                  <a:prstClr val="white"/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 </a:t>
            </a:r>
            <a:r>
              <a:rPr lang="lt-LT" sz="4000" noProof="0">
                <a:solidFill>
                  <a:prstClr val="white"/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informacija</a:t>
            </a:r>
            <a:endParaRPr lang="en-GB" sz="4000" noProof="0">
              <a:solidFill>
                <a:prstClr val="white"/>
              </a:solidFill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17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čiū IG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" y="3875308"/>
            <a:ext cx="12192001" cy="1451429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8791575" indent="0" algn="l" defTabSz="538163">
              <a:tabLst/>
            </a:pPr>
            <a:r>
              <a:rPr lang="en-GB" sz="2800" b="1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THANK YOU</a:t>
            </a:r>
            <a:r>
              <a:rPr lang="lt-LT" sz="2800" b="1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A97DC45-3D6C-4F50-8D64-FF8578784C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5325B-FA85-44B2-A330-E92F34CB0C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A1BC80-B72E-4BE0-AD94-3E6BB2D8882C}"/>
              </a:ext>
            </a:extLst>
          </p:cNvPr>
          <p:cNvSpPr txBox="1"/>
          <p:nvPr userDrawn="1"/>
        </p:nvSpPr>
        <p:spPr>
          <a:xfrm>
            <a:off x="1614754" y="3877994"/>
            <a:ext cx="42309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UAB Spinter tyrimai </a:t>
            </a:r>
            <a:b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</a:br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info@spinter.lt</a:t>
            </a:r>
            <a:endParaRPr lang="en-US" sz="1400" dirty="0">
              <a:solidFill>
                <a:prstClr val="white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Open Sans" panose="020B0606030504020204" pitchFamily="34" charset="0"/>
            </a:endParaRPr>
          </a:p>
          <a:p>
            <a:r>
              <a:rPr lang="en-US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ignas@spinter.lt</a:t>
            </a:r>
          </a:p>
          <a:p>
            <a:endParaRPr lang="lt-LT" sz="1400" dirty="0">
              <a:solidFill>
                <a:prstClr val="white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Open Sans" panose="020B0606030504020204" pitchFamily="34" charset="0"/>
            </a:endParaRPr>
          </a:p>
          <a:p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tel. </a:t>
            </a:r>
            <a:r>
              <a:rPr lang="en-US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+370 </a:t>
            </a:r>
            <a:r>
              <a:rPr lang="lt-LT" sz="1400" dirty="0">
                <a:solidFill>
                  <a:prstClr val="white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 panose="020B0606030504020204" pitchFamily="34" charset="0"/>
              </a:rPr>
              <a:t>63720595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5174D-A95C-426E-A91F-6364931B23F5}"/>
              </a:ext>
            </a:extLst>
          </p:cNvPr>
          <p:cNvSpPr txBox="1"/>
          <p:nvPr userDrawn="1"/>
        </p:nvSpPr>
        <p:spPr>
          <a:xfrm>
            <a:off x="1614754" y="2105561"/>
            <a:ext cx="4453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noProof="0">
                <a:solidFill>
                  <a:prstClr val="white"/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Kontaktinė</a:t>
            </a:r>
            <a:r>
              <a:rPr lang="en-GB" sz="4000" noProof="0">
                <a:solidFill>
                  <a:prstClr val="white"/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 </a:t>
            </a:r>
            <a:r>
              <a:rPr lang="lt-LT" sz="4000" noProof="0">
                <a:solidFill>
                  <a:prstClr val="white"/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informacija</a:t>
            </a:r>
            <a:endParaRPr lang="en-GB" sz="4000" noProof="0">
              <a:solidFill>
                <a:prstClr val="white"/>
              </a:solidFill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0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ika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00" y="6224400"/>
            <a:ext cx="1519399" cy="228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FF3D1-5190-466C-BF09-BD4AADAA29C2}"/>
              </a:ext>
            </a:extLst>
          </p:cNvPr>
          <p:cNvSpPr txBox="1"/>
          <p:nvPr userDrawn="1"/>
        </p:nvSpPr>
        <p:spPr>
          <a:xfrm>
            <a:off x="-1" y="3849908"/>
            <a:ext cx="12192001" cy="145142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 anchor="ctr">
            <a:noAutofit/>
          </a:bodyPr>
          <a:lstStyle/>
          <a:p>
            <a:r>
              <a:rPr lang="lt-LT" sz="2800" b="1">
                <a:solidFill>
                  <a:srgbClr val="1AB1AF"/>
                </a:solidFill>
                <a:ea typeface="Microsoft YaHei UI Light" panose="020B0502040204020203" pitchFamily="34" charset="-122"/>
              </a:rPr>
              <a:t>	</a:t>
            </a:r>
            <a:r>
              <a:rPr lang="en-US" sz="2800" b="1">
                <a:solidFill>
                  <a:srgbClr val="1AB1AF"/>
                </a:solidFill>
                <a:ea typeface="Microsoft YaHei UI Light" panose="020B0502040204020203" pitchFamily="34" charset="-122"/>
              </a:rPr>
              <a:t>METODIKA</a:t>
            </a:r>
            <a:endParaRPr lang="lt-LT" sz="2800" b="1">
              <a:solidFill>
                <a:srgbClr val="1AB1AF"/>
              </a:solidFill>
              <a:ea typeface="Microsoft YaHei UI Light" panose="020B0502040204020203" pitchFamily="34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2C06B-C494-2BBD-2C31-EB0308E5D840}"/>
              </a:ext>
            </a:extLst>
          </p:cNvPr>
          <p:cNvSpPr/>
          <p:nvPr userDrawn="1"/>
        </p:nvSpPr>
        <p:spPr>
          <a:xfrm flipV="1">
            <a:off x="-1" y="6820824"/>
            <a:ext cx="12192001" cy="45719"/>
          </a:xfrm>
          <a:prstGeom prst="rect">
            <a:avLst/>
          </a:prstGeom>
          <a:gradFill>
            <a:gsLst>
              <a:gs pos="40000">
                <a:srgbClr val="1AB1AF"/>
              </a:gs>
              <a:gs pos="59000">
                <a:srgbClr val="C9F7F7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861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(metodik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671130" y="6140127"/>
            <a:ext cx="58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3F95AD-BCAB-4452-93F0-3B043E474EF5}" type="slidenum">
              <a:rPr lang="lt-LT" b="1" noProof="0" smtClean="0">
                <a:solidFill>
                  <a:prstClr val="white">
                    <a:lumMod val="7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" panose="020B0606030504020204" pitchFamily="34" charset="0"/>
              </a:rPr>
              <a:t>‹#›</a:t>
            </a:fld>
            <a:endParaRPr lang="lt-LT" b="1" noProof="0">
              <a:solidFill>
                <a:prstClr val="white">
                  <a:lumMod val="7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BD137-416E-ABFA-A3A3-3CE6CB1B0571}"/>
              </a:ext>
            </a:extLst>
          </p:cNvPr>
          <p:cNvSpPr/>
          <p:nvPr userDrawn="1"/>
        </p:nvSpPr>
        <p:spPr>
          <a:xfrm flipV="1">
            <a:off x="-1" y="6820824"/>
            <a:ext cx="12192001" cy="45719"/>
          </a:xfrm>
          <a:prstGeom prst="rect">
            <a:avLst/>
          </a:prstGeom>
          <a:gradFill>
            <a:gsLst>
              <a:gs pos="40000">
                <a:srgbClr val="1AB1AF"/>
              </a:gs>
              <a:gs pos="59000">
                <a:srgbClr val="C9F7F7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2442D3-CFF9-F64B-F06C-750B18BEF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1178" y="385558"/>
            <a:ext cx="9730107" cy="82318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ctr"/>
            <a:r>
              <a:rPr lang="lt-LT" sz="3600">
                <a:solidFill>
                  <a:schemeClr val="accent2">
                    <a:lumMod val="75000"/>
                  </a:schemeClr>
                </a:solidFill>
              </a:rPr>
              <a:t>TEKSTAS</a:t>
            </a:r>
          </a:p>
        </p:txBody>
      </p:sp>
    </p:spTree>
    <p:extLst>
      <p:ext uri="{BB962C8B-B14F-4D97-AF65-F5344CB8AC3E}">
        <p14:creationId xmlns:p14="http://schemas.microsoft.com/office/powerpoint/2010/main" val="685655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kstas (metodik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671130" y="6140127"/>
            <a:ext cx="58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3F95AD-BCAB-4452-93F0-3B043E474EF5}" type="slidenum">
              <a:rPr lang="lt-LT" b="1" noProof="0" smtClean="0">
                <a:solidFill>
                  <a:prstClr val="white">
                    <a:lumMod val="7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" panose="020B0606030504020204" pitchFamily="34" charset="0"/>
              </a:rPr>
              <a:t>‹#›</a:t>
            </a:fld>
            <a:endParaRPr lang="lt-LT" b="1" noProof="0">
              <a:solidFill>
                <a:prstClr val="white">
                  <a:lumMod val="7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BD137-416E-ABFA-A3A3-3CE6CB1B0571}"/>
              </a:ext>
            </a:extLst>
          </p:cNvPr>
          <p:cNvSpPr/>
          <p:nvPr userDrawn="1"/>
        </p:nvSpPr>
        <p:spPr>
          <a:xfrm flipV="1">
            <a:off x="-1" y="6820824"/>
            <a:ext cx="12192001" cy="45719"/>
          </a:xfrm>
          <a:prstGeom prst="rect">
            <a:avLst/>
          </a:prstGeom>
          <a:gradFill>
            <a:gsLst>
              <a:gs pos="40000">
                <a:srgbClr val="1AB1AF"/>
              </a:gs>
              <a:gs pos="59000">
                <a:srgbClr val="C9F7F7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3E6696-2377-F4D8-AC10-F77A4AD44464}"/>
              </a:ext>
            </a:extLst>
          </p:cNvPr>
          <p:cNvSpPr/>
          <p:nvPr userDrawn="1"/>
        </p:nvSpPr>
        <p:spPr>
          <a:xfrm>
            <a:off x="6197600" y="1697044"/>
            <a:ext cx="5541818" cy="4080302"/>
          </a:xfrm>
          <a:prstGeom prst="roundRect">
            <a:avLst>
              <a:gd name="adj" fmla="val 5529"/>
            </a:avLst>
          </a:prstGeom>
          <a:solidFill>
            <a:schemeClr val="bg1"/>
          </a:solidFill>
          <a:ln>
            <a:noFill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599B98-9F8A-5BAA-AB84-605CF4B4C183}"/>
              </a:ext>
            </a:extLst>
          </p:cNvPr>
          <p:cNvSpPr/>
          <p:nvPr userDrawn="1"/>
        </p:nvSpPr>
        <p:spPr>
          <a:xfrm>
            <a:off x="886691" y="1701662"/>
            <a:ext cx="5061527" cy="4080302"/>
          </a:xfrm>
          <a:prstGeom prst="roundRect">
            <a:avLst>
              <a:gd name="adj" fmla="val 5529"/>
            </a:avLst>
          </a:prstGeom>
          <a:solidFill>
            <a:schemeClr val="bg1"/>
          </a:solidFill>
          <a:ln>
            <a:noFill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3848BE-9626-BFB3-D456-DE13FE45D62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465454" y="2133601"/>
          <a:ext cx="5024580" cy="3251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2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2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2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%=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3/97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5/95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10/90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15/85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20/80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25/75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30/70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40/60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50/50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N=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050" b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05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050" b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050" b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050" b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050" b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050" b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050" b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050" b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18,6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26,8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31,0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14,3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16,4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17,9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8,3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9,9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13,6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13,9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8,1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9,8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11,3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8,5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9,0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9,8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8,0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5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1BE9B9-72EA-41A1-1CC2-182E80956650}"/>
              </a:ext>
            </a:extLst>
          </p:cNvPr>
          <p:cNvSpPr txBox="1"/>
          <p:nvPr userDrawn="1"/>
        </p:nvSpPr>
        <p:spPr>
          <a:xfrm>
            <a:off x="1311215" y="2078967"/>
            <a:ext cx="43563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lt-L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Atrankiniuose kiekybiniuose tyrimuose visada išlieka statistinės paklaidos tikimybė, į kurią būtina atsižvelgti interpretuojant duomenis.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r>
              <a:rPr lang="lt-L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Pvz.: jeigu apklausę 1000 respondentų gavome, jog 33,9 proc. apklaustųjų atsakė X, tai yra 95 proc. tikimybė, kad tikroji reikšmė yra tarp 31,1 proc. ir 36,7 proc.</a:t>
            </a:r>
          </a:p>
          <a:p>
            <a:pPr marL="0" indent="0" algn="just">
              <a:buNone/>
            </a:pPr>
            <a:r>
              <a:rPr lang="lt-L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Jeigu apklausę 500 respondentų gavome, jog 33,9 proc. apklaustųjų atsakė X, tai yra 95 proc. tikimybė, kad tikroji reikšmė yra tarp 29,9 proc. ir 37,9 proc.</a:t>
            </a:r>
          </a:p>
          <a:p>
            <a:pPr marL="0" indent="0" algn="just">
              <a:buNone/>
            </a:pPr>
            <a:r>
              <a:rPr lang="lt-L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Įverčio tikslumas mažėja, mažėjant analizuojamų atsakymų skaičiui.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lt-L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Toliau pateikiama lentelė padedanti įvertinti statistinę paklaidą.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94B98-92D8-FEFF-A7A4-DCDBA6472CB5}"/>
              </a:ext>
            </a:extLst>
          </p:cNvPr>
          <p:cNvSpPr txBox="1"/>
          <p:nvPr userDrawn="1"/>
        </p:nvSpPr>
        <p:spPr>
          <a:xfrm>
            <a:off x="1224951" y="457199"/>
            <a:ext cx="9704717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STATISTINĖ PAKLAIDA</a:t>
            </a:r>
          </a:p>
        </p:txBody>
      </p:sp>
    </p:spTree>
    <p:extLst>
      <p:ext uri="{BB962C8B-B14F-4D97-AF65-F5344CB8AC3E}">
        <p14:creationId xmlns:p14="http://schemas.microsoft.com/office/powerpoint/2010/main" val="357576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zultatai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9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B8FE3-487E-45D7-AE8D-541B58E678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5CE25-B1C8-67D5-DA9E-4A3ADFF96D9D}"/>
              </a:ext>
            </a:extLst>
          </p:cNvPr>
          <p:cNvSpPr txBox="1"/>
          <p:nvPr userDrawn="1"/>
        </p:nvSpPr>
        <p:spPr>
          <a:xfrm>
            <a:off x="-4" y="3866844"/>
            <a:ext cx="12192001" cy="145142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800" b="1">
                <a:solidFill>
                  <a:srgbClr val="1AB1AF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	</a:t>
            </a:r>
            <a:r>
              <a:rPr lang="en-US" sz="2800" b="1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REZULTATAI</a:t>
            </a:r>
            <a:endParaRPr lang="lt-LT" sz="2800" b="1">
              <a:solidFill>
                <a:schemeClr val="accent2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27CCA-B06D-DF69-859D-B4020F9EB66B}"/>
              </a:ext>
            </a:extLst>
          </p:cNvPr>
          <p:cNvSpPr/>
          <p:nvPr userDrawn="1"/>
        </p:nvSpPr>
        <p:spPr>
          <a:xfrm flipV="1">
            <a:off x="-1" y="6820824"/>
            <a:ext cx="12192001" cy="45719"/>
          </a:xfrm>
          <a:prstGeom prst="rect">
            <a:avLst/>
          </a:prstGeom>
          <a:gradFill>
            <a:gsLst>
              <a:gs pos="40000">
                <a:srgbClr val="1AB1AF"/>
              </a:gs>
              <a:gs pos="59000">
                <a:srgbClr val="C9F7F7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112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ibendrinimas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AC5C6C-4387-49DE-8D3D-00389049CD7B}"/>
              </a:ext>
            </a:extLst>
          </p:cNvPr>
          <p:cNvSpPr txBox="1"/>
          <p:nvPr userDrawn="1"/>
        </p:nvSpPr>
        <p:spPr>
          <a:xfrm>
            <a:off x="-4" y="3866844"/>
            <a:ext cx="12192001" cy="145142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800" b="1">
                <a:solidFill>
                  <a:srgbClr val="1AB1AF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	</a:t>
            </a:r>
            <a:r>
              <a:rPr lang="en-US" sz="2800" b="1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APIBENDRINIMAS</a:t>
            </a:r>
            <a:endParaRPr lang="lt-LT" sz="2800" b="1">
              <a:solidFill>
                <a:schemeClr val="accent2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A57A90-CC86-5382-2077-CD3B4F6DECAE}"/>
              </a:ext>
            </a:extLst>
          </p:cNvPr>
          <p:cNvSpPr/>
          <p:nvPr userDrawn="1"/>
        </p:nvSpPr>
        <p:spPr>
          <a:xfrm flipV="1">
            <a:off x="-1" y="6820824"/>
            <a:ext cx="12192001" cy="45719"/>
          </a:xfrm>
          <a:prstGeom prst="rect">
            <a:avLst/>
          </a:prstGeom>
          <a:gradFill>
            <a:gsLst>
              <a:gs pos="40000">
                <a:srgbClr val="1AB1AF"/>
              </a:gs>
              <a:gs pos="59000">
                <a:srgbClr val="C9F7F7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567DF7-58EA-F463-23E2-AD35327989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4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švados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73B1E0-EEF2-4B72-938C-72CB5E1306BE}"/>
              </a:ext>
            </a:extLst>
          </p:cNvPr>
          <p:cNvSpPr txBox="1"/>
          <p:nvPr userDrawn="1"/>
        </p:nvSpPr>
        <p:spPr>
          <a:xfrm>
            <a:off x="-4" y="3875309"/>
            <a:ext cx="12192001" cy="145142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800" b="1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	IŠVADOS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901CC-1A3E-FB7D-FDE4-7730D491B613}"/>
              </a:ext>
            </a:extLst>
          </p:cNvPr>
          <p:cNvSpPr/>
          <p:nvPr userDrawn="1"/>
        </p:nvSpPr>
        <p:spPr>
          <a:xfrm flipV="1">
            <a:off x="-1" y="6820824"/>
            <a:ext cx="12192001" cy="45719"/>
          </a:xfrm>
          <a:prstGeom prst="rect">
            <a:avLst/>
          </a:prstGeom>
          <a:gradFill>
            <a:gsLst>
              <a:gs pos="40000">
                <a:srgbClr val="1AB1AF"/>
              </a:gs>
              <a:gs pos="59000">
                <a:srgbClr val="C9F7F7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753D1-978B-DDFC-65D1-1E742D3B06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00" y="6224400"/>
            <a:ext cx="1519399" cy="2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0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as (metodik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671130" y="6140127"/>
            <a:ext cx="58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3F95AD-BCAB-4452-93F0-3B043E474EF5}" type="slidenum">
              <a:rPr lang="lt-LT" b="1" noProof="0" smtClean="0">
                <a:solidFill>
                  <a:prstClr val="white">
                    <a:lumMod val="7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" panose="020B0606030504020204" pitchFamily="34" charset="0"/>
              </a:rPr>
              <a:t>‹#›</a:t>
            </a:fld>
            <a:endParaRPr lang="lt-LT" b="1" noProof="0">
              <a:solidFill>
                <a:prstClr val="white">
                  <a:lumMod val="7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BD137-416E-ABFA-A3A3-3CE6CB1B0571}"/>
              </a:ext>
            </a:extLst>
          </p:cNvPr>
          <p:cNvSpPr/>
          <p:nvPr userDrawn="1"/>
        </p:nvSpPr>
        <p:spPr>
          <a:xfrm flipV="1">
            <a:off x="-1" y="6820824"/>
            <a:ext cx="12192001" cy="45719"/>
          </a:xfrm>
          <a:prstGeom prst="rect">
            <a:avLst/>
          </a:prstGeom>
          <a:gradFill>
            <a:gsLst>
              <a:gs pos="40000">
                <a:srgbClr val="1AB1AF"/>
              </a:gs>
              <a:gs pos="59000">
                <a:srgbClr val="C9F7F7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2442D3-CFF9-F64B-F06C-750B18BEF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1178" y="385558"/>
            <a:ext cx="9730107" cy="823186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lt-LT" sz="3600">
                <a:solidFill>
                  <a:schemeClr val="accent2">
                    <a:lumMod val="75000"/>
                  </a:schemeClr>
                </a:solidFill>
              </a:rPr>
              <a:t>TEKSTAS</a:t>
            </a:r>
          </a:p>
        </p:txBody>
      </p:sp>
    </p:spTree>
    <p:extLst>
      <p:ext uri="{BB962C8B-B14F-4D97-AF65-F5344CB8AC3E}">
        <p14:creationId xmlns:p14="http://schemas.microsoft.com/office/powerpoint/2010/main" val="2804659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k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5462" y="1521965"/>
            <a:ext cx="9736580" cy="2769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marL="1828800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/>
            <a:r>
              <a:rPr lang="lt-LT" noProof="0"/>
              <a:t>Tekstas &lt;kausimas&gt;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1" y="6222455"/>
            <a:ext cx="1519399" cy="22853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671130" y="6140127"/>
            <a:ext cx="58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3F95AD-BCAB-4452-93F0-3B043E474EF5}" type="slidenum">
              <a:rPr lang="lt-LT" b="1" noProof="0" smtClean="0">
                <a:solidFill>
                  <a:prstClr val="white">
                    <a:lumMod val="7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" panose="020B0606030504020204" pitchFamily="34" charset="0"/>
              </a:rPr>
              <a:t>‹#›</a:t>
            </a:fld>
            <a:endParaRPr lang="lt-LT" b="1" noProof="0">
              <a:solidFill>
                <a:prstClr val="white">
                  <a:lumMod val="7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221178" y="714761"/>
            <a:ext cx="10408702" cy="452432"/>
          </a:xfrm>
        </p:spPr>
        <p:txBody>
          <a:bodyPr wrap="square">
            <a:spAutoFit/>
          </a:bodyPr>
          <a:lstStyle>
            <a:lvl1pPr>
              <a:defRPr sz="2600">
                <a:solidFill>
                  <a:schemeClr val="accent2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r>
              <a:rPr lang="lt-LT" noProof="0"/>
              <a:t>TEKSTAS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709862" y="1828800"/>
            <a:ext cx="2819709" cy="600164"/>
          </a:xfrm>
        </p:spPr>
        <p:txBody>
          <a:bodyPr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/>
            <a:r>
              <a:rPr lang="lt-LT" noProof="0"/>
              <a:t>Tekstas</a:t>
            </a:r>
          </a:p>
          <a:p>
            <a:pPr lvl="0"/>
            <a:endParaRPr lang="lt-LT" noProof="0"/>
          </a:p>
          <a:p>
            <a:pPr lvl="0"/>
            <a:r>
              <a:rPr lang="lt-LT" noProof="0"/>
              <a:t>Tekstas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1238008" y="1829608"/>
            <a:ext cx="1214736" cy="24622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0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marL="1828800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/>
            <a:r>
              <a:rPr lang="lt-LT" noProof="0"/>
              <a:t>Imties dydis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62BD68-E708-5627-7B38-1C615E0A1850}"/>
              </a:ext>
            </a:extLst>
          </p:cNvPr>
          <p:cNvSpPr/>
          <p:nvPr userDrawn="1"/>
        </p:nvSpPr>
        <p:spPr>
          <a:xfrm flipV="1">
            <a:off x="-1" y="6820824"/>
            <a:ext cx="12192001" cy="45719"/>
          </a:xfrm>
          <a:prstGeom prst="rect">
            <a:avLst/>
          </a:prstGeom>
          <a:gradFill>
            <a:gsLst>
              <a:gs pos="40000">
                <a:srgbClr val="1AB1AF"/>
              </a:gs>
              <a:gs pos="59000">
                <a:srgbClr val="C9F7F7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268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9501D-10B5-4C35-9186-57D7E6D2288B}" type="slidenum">
              <a:rPr lang="lt-LT" smtClean="0"/>
              <a:t>‹#›</a:t>
            </a:fld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01845-0A76-4BF0-AA31-09C1368F3FF7}" type="datetimeFigureOut">
              <a:rPr lang="lt-LT" smtClean="0"/>
              <a:t>2025-11-25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679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696" r:id="rId2"/>
    <p:sldLayoutId id="2147483735" r:id="rId3"/>
    <p:sldLayoutId id="2147483738" r:id="rId4"/>
    <p:sldLayoutId id="2147483697" r:id="rId5"/>
    <p:sldLayoutId id="2147483698" r:id="rId6"/>
    <p:sldLayoutId id="2147483699" r:id="rId7"/>
    <p:sldLayoutId id="2147483736" r:id="rId8"/>
    <p:sldLayoutId id="2147483701" r:id="rId9"/>
    <p:sldLayoutId id="2147483652" r:id="rId10"/>
    <p:sldLayoutId id="2147483700" r:id="rId11"/>
    <p:sldLayoutId id="2147483739" r:id="rId12"/>
    <p:sldLayoutId id="2147483740" r:id="rId13"/>
    <p:sldLayoutId id="214748374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CB0F-1168-BEF2-898D-FA2A43CF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448" y="2492712"/>
            <a:ext cx="5504328" cy="2062103"/>
          </a:xfrm>
        </p:spPr>
        <p:txBody>
          <a:bodyPr/>
          <a:lstStyle/>
          <a:p>
            <a:r>
              <a:rPr lang="lt-LT" noProof="0" dirty="0"/>
              <a:t>GYVENTOJŲ TYRIMAS DĖL NEGALIOS NUSTATYMO IR PAGALBOS TEIKIMO POKYČIŲ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D3523-2233-DC20-3864-C9FDCC496141}"/>
              </a:ext>
            </a:extLst>
          </p:cNvPr>
          <p:cNvSpPr txBox="1"/>
          <p:nvPr/>
        </p:nvSpPr>
        <p:spPr>
          <a:xfrm>
            <a:off x="5082604" y="6157185"/>
            <a:ext cx="202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noProof="0" dirty="0">
                <a:solidFill>
                  <a:prstClr val="black">
                    <a:lumMod val="50000"/>
                    <a:lumOff val="50000"/>
                  </a:prstClr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 2025 m. </a:t>
            </a:r>
            <a:r>
              <a:rPr lang="lt-LT" sz="1400" b="1" dirty="0">
                <a:solidFill>
                  <a:prstClr val="black">
                    <a:lumMod val="50000"/>
                    <a:lumOff val="50000"/>
                  </a:prstClr>
                </a:solidFill>
                <a:ea typeface="Microsoft YaHei UI Light" panose="020B0502040204020203" pitchFamily="34" charset="-122"/>
                <a:cs typeface="Open Sans" panose="020B0606030504020204" pitchFamily="34" charset="0"/>
              </a:rPr>
              <a:t>lapkritis </a:t>
            </a:r>
            <a:endParaRPr lang="lt-LT" sz="1400" b="1" noProof="0" dirty="0">
              <a:solidFill>
                <a:prstClr val="black">
                  <a:lumMod val="50000"/>
                  <a:lumOff val="50000"/>
                </a:prstClr>
              </a:solidFill>
              <a:ea typeface="Microsoft YaHei UI Light" panose="020B0502040204020203" pitchFamily="34" charset="-122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AF9CD-A2A9-2820-9184-A6740DF80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69" y="3617968"/>
            <a:ext cx="3038060" cy="93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3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AD52A-FFD2-BCF2-82B3-5BDB424418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noProof="0" dirty="0"/>
              <a:t>Ar žinote, ką reiškia Asmens su negalia teisių apsaugos agentūros sudaromas „pagalbos planas“ asmeniui su negalia?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EE9346-BD7A-6268-FEE1-97342041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178" y="534712"/>
            <a:ext cx="10408702" cy="812530"/>
          </a:xfrm>
        </p:spPr>
        <p:txBody>
          <a:bodyPr/>
          <a:lstStyle/>
          <a:p>
            <a:r>
              <a:rPr lang="lt-LT" noProof="0" dirty="0"/>
              <a:t>INFORMUOTUMAS APIE „PAGALBOS PLANĄ“ ASMENIUI SU NEGALIA (PROC.)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28618FF-0404-A97F-2F1B-485E5296973B}"/>
              </a:ext>
            </a:extLst>
          </p:cNvPr>
          <p:cNvSpPr txBox="1">
            <a:spLocks/>
          </p:cNvSpPr>
          <p:nvPr/>
        </p:nvSpPr>
        <p:spPr>
          <a:xfrm>
            <a:off x="8810171" y="2280522"/>
            <a:ext cx="2819709" cy="7694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noProof="0" dirty="0"/>
              <a:t>Apie pagalbos planą dažniau</a:t>
            </a:r>
            <a:r>
              <a:rPr lang="lt-LT" dirty="0"/>
              <a:t> </a:t>
            </a:r>
            <a:r>
              <a:rPr lang="lt-LT" noProof="0" dirty="0"/>
              <a:t>žino arba žino, bet nesupranta plano naudos rajono centro gyventojai </a:t>
            </a:r>
            <a:r>
              <a:rPr lang="lt-LT" dirty="0"/>
              <a:t>ir turintys artimųjų su negalia apklaustieji.</a:t>
            </a:r>
            <a:endParaRPr lang="lt-LT" noProof="0" dirty="0"/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0EFDA3F9-CF0D-CC80-FE5C-0006D302F3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251237"/>
              </p:ext>
            </p:extLst>
          </p:nvPr>
        </p:nvGraphicFramePr>
        <p:xfrm>
          <a:off x="0" y="2280522"/>
          <a:ext cx="9332260" cy="385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411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6B09AE-D62B-4D7F-8D66-20E9F57BBD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noProof="0" dirty="0"/>
              <a:t>Ar Jums arba Jūsų artimiesiems yra nustatyta negalia?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DFE72-4EDF-D70D-76EB-92BEFC05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178" y="534712"/>
            <a:ext cx="10408702" cy="812530"/>
          </a:xfrm>
        </p:spPr>
        <p:txBody>
          <a:bodyPr/>
          <a:lstStyle/>
          <a:p>
            <a:r>
              <a:rPr lang="lt-LT" noProof="0" dirty="0"/>
              <a:t>NEGALIOS NUSTATYMO PATIRTIS GYVENTOJŲ AR JŲ ARTIMŲJŲ APLINKOJE (PROC.)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D545C53-A01D-8C70-9FF1-013F8A7F497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238250" y="1830388"/>
            <a:ext cx="1214438" cy="246062"/>
          </a:xfrm>
        </p:spPr>
        <p:txBody>
          <a:bodyPr/>
          <a:lstStyle/>
          <a:p>
            <a:r>
              <a:rPr lang="lt-LT" noProof="0" dirty="0"/>
              <a:t>N=1009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35B5A4F6-80D4-1E08-F56B-9FB966C8B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118483"/>
              </p:ext>
            </p:extLst>
          </p:nvPr>
        </p:nvGraphicFramePr>
        <p:xfrm>
          <a:off x="457200" y="2271286"/>
          <a:ext cx="9332260" cy="385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491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32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1A4F6-DAD5-7F09-3C2A-70F73009A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035" y="1452282"/>
            <a:ext cx="10865223" cy="4509521"/>
          </a:xfrm>
        </p:spPr>
        <p:txBody>
          <a:bodyPr/>
          <a:lstStyle/>
          <a:p>
            <a:r>
              <a:rPr lang="lt-LT" sz="1200" noProof="0" dirty="0"/>
              <a:t>47 proc. apklaustųjų nurodo </a:t>
            </a:r>
            <a:r>
              <a:rPr lang="lt-LT" noProof="0" dirty="0"/>
              <a:t>girdėję apie pokyčius, susijusius su negalios nustatymu ir pagalbos asmenins su negalia teikimu „vieno langelio“ principu: 18 proc. girdėjo ir supranta apie ką tai, 29 proc. girdėjo, bet nelabai supranta esmės. </a:t>
            </a:r>
          </a:p>
          <a:p>
            <a:r>
              <a:rPr lang="lt-LT" dirty="0"/>
              <a:t>42</a:t>
            </a:r>
            <a:r>
              <a:rPr lang="lt-LT" sz="1200" noProof="0" dirty="0"/>
              <a:t> proc. respondentų nurodo</a:t>
            </a:r>
            <a:r>
              <a:rPr lang="lt-LT" noProof="0" dirty="0"/>
              <a:t>, kad žinotų kur kreiptis, jei paaiškėtų, kad jiems ar artimajam reikia pradėti negalios nustatymo procesą. 28 proc. – nežinotų.</a:t>
            </a:r>
          </a:p>
          <a:p>
            <a:r>
              <a:rPr lang="lt-LT" noProof="0" dirty="0"/>
              <a:t>Dažniausiai respondentai mano, kad sprendimą dėl negalios nustatymo priima gydytojų konsiliumas. 25 proc. nurodo asmens su negalia teisių apsaugos agentūrą.</a:t>
            </a:r>
          </a:p>
          <a:p>
            <a:r>
              <a:rPr lang="lt-LT" dirty="0"/>
              <a:t>30 </a:t>
            </a:r>
            <a:r>
              <a:rPr lang="lt-LT" noProof="0" dirty="0"/>
              <a:t>proc. apklaustųjų žino ką reiškia asmens su negalia teisių apsaugos agentūros sudaromas „pagalbos planas“ asmeniui su negalia: 1</a:t>
            </a:r>
            <a:r>
              <a:rPr lang="en-US" dirty="0"/>
              <a:t>2</a:t>
            </a:r>
            <a:r>
              <a:rPr lang="lt-LT" noProof="0" dirty="0"/>
              <a:t> proc. žino, 18 proc. žino, bet nesupranta, kokia plano nauda asmeniui.</a:t>
            </a:r>
          </a:p>
          <a:p>
            <a:r>
              <a:rPr lang="lt-LT" noProof="0" dirty="0"/>
              <a:t>33 proc. respondentų nurodo, kad jiems arba jų artimiesiems yra nustatyta negalia.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BBC6DE0-D834-A2B5-8367-0CA53437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178" y="573106"/>
            <a:ext cx="9730107" cy="735742"/>
          </a:xfrm>
        </p:spPr>
        <p:txBody>
          <a:bodyPr/>
          <a:lstStyle/>
          <a:p>
            <a:r>
              <a:rPr lang="lt-LT" noProof="0" dirty="0">
                <a:solidFill>
                  <a:schemeClr val="accent2">
                    <a:lumMod val="75000"/>
                  </a:schemeClr>
                </a:solidFill>
              </a:rPr>
              <a:t>APIBENDRINIMAS</a:t>
            </a:r>
          </a:p>
        </p:txBody>
      </p:sp>
    </p:spTree>
    <p:extLst>
      <p:ext uri="{BB962C8B-B14F-4D97-AF65-F5344CB8AC3E}">
        <p14:creationId xmlns:p14="http://schemas.microsoft.com/office/powerpoint/2010/main" val="289670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27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10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BF7241-77FB-4F72-81AC-E60C72F4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noProof="0" dirty="0">
                <a:solidFill>
                  <a:schemeClr val="accent2">
                    <a:lumMod val="75000"/>
                  </a:schemeClr>
                </a:solidFill>
              </a:rPr>
              <a:t>TYRIMO METODIKA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035DC-E60F-446B-9CBA-29348F039A7C}"/>
              </a:ext>
            </a:extLst>
          </p:cNvPr>
          <p:cNvGrpSpPr/>
          <p:nvPr/>
        </p:nvGrpSpPr>
        <p:grpSpPr>
          <a:xfrm>
            <a:off x="565677" y="1396863"/>
            <a:ext cx="11060645" cy="4510009"/>
            <a:chOff x="565677" y="1376045"/>
            <a:chExt cx="11060645" cy="45100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9DE2CF1-C3F5-46F2-8F57-46D9E4D66616}"/>
                </a:ext>
              </a:extLst>
            </p:cNvPr>
            <p:cNvGrpSpPr/>
            <p:nvPr/>
          </p:nvGrpSpPr>
          <p:grpSpPr>
            <a:xfrm>
              <a:off x="565679" y="1376045"/>
              <a:ext cx="11060643" cy="2136437"/>
              <a:chOff x="496948" y="1461106"/>
              <a:chExt cx="11060643" cy="213643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BF1CEF7-4B4F-4E58-A769-93FB13BC99C7}"/>
                  </a:ext>
                </a:extLst>
              </p:cNvPr>
              <p:cNvSpPr/>
              <p:nvPr/>
            </p:nvSpPr>
            <p:spPr>
              <a:xfrm>
                <a:off x="496948" y="1461106"/>
                <a:ext cx="2671554" cy="2136437"/>
              </a:xfrm>
              <a:prstGeom prst="roundRect">
                <a:avLst>
                  <a:gd name="adj" fmla="val 552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76300" dist="279400" dir="5400000" sx="99000" sy="99000" algn="t" rotWithShape="0">
                  <a:srgbClr val="221B43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F8E52E9-8BC6-4ED2-9961-31DA67F32847}"/>
                  </a:ext>
                </a:extLst>
              </p:cNvPr>
              <p:cNvSpPr/>
              <p:nvPr/>
            </p:nvSpPr>
            <p:spPr>
              <a:xfrm>
                <a:off x="3293311" y="1461106"/>
                <a:ext cx="2671554" cy="2136437"/>
              </a:xfrm>
              <a:prstGeom prst="roundRect">
                <a:avLst>
                  <a:gd name="adj" fmla="val 552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76300" dist="279400" dir="5400000" sx="99000" sy="99000" algn="t" rotWithShape="0">
                  <a:srgbClr val="221B43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9465D109-EFB6-42F2-BB47-B078D378F11F}"/>
                  </a:ext>
                </a:extLst>
              </p:cNvPr>
              <p:cNvSpPr/>
              <p:nvPr/>
            </p:nvSpPr>
            <p:spPr>
              <a:xfrm>
                <a:off x="6089674" y="1461106"/>
                <a:ext cx="2671554" cy="2136437"/>
              </a:xfrm>
              <a:prstGeom prst="roundRect">
                <a:avLst>
                  <a:gd name="adj" fmla="val 552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76300" dist="279400" dir="5400000" sx="99000" sy="99000" algn="t" rotWithShape="0">
                  <a:srgbClr val="221B43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D1C03969-32D5-4325-AEAF-9EA53E0336DB}"/>
                  </a:ext>
                </a:extLst>
              </p:cNvPr>
              <p:cNvSpPr/>
              <p:nvPr/>
            </p:nvSpPr>
            <p:spPr>
              <a:xfrm>
                <a:off x="8886037" y="1461106"/>
                <a:ext cx="2671554" cy="2136437"/>
              </a:xfrm>
              <a:prstGeom prst="roundRect">
                <a:avLst>
                  <a:gd name="adj" fmla="val 552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76300" dist="279400" dir="5400000" sx="99000" sy="99000" algn="t" rotWithShape="0">
                  <a:srgbClr val="221B43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noProof="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FE3F4EF-6621-46F9-A734-2E778A8EE54E}"/>
                </a:ext>
              </a:extLst>
            </p:cNvPr>
            <p:cNvGrpSpPr/>
            <p:nvPr/>
          </p:nvGrpSpPr>
          <p:grpSpPr>
            <a:xfrm>
              <a:off x="565677" y="3640779"/>
              <a:ext cx="11060643" cy="2245275"/>
              <a:chOff x="496948" y="1461106"/>
              <a:chExt cx="11060643" cy="2245275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4F38E79-2002-4375-94B9-BF34C3A9DC51}"/>
                  </a:ext>
                </a:extLst>
              </p:cNvPr>
              <p:cNvSpPr/>
              <p:nvPr/>
            </p:nvSpPr>
            <p:spPr>
              <a:xfrm>
                <a:off x="496948" y="1461106"/>
                <a:ext cx="2671554" cy="2245275"/>
              </a:xfrm>
              <a:prstGeom prst="roundRect">
                <a:avLst>
                  <a:gd name="adj" fmla="val 552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76300" dist="279400" dir="5400000" sx="99000" sy="99000" algn="t" rotWithShape="0">
                  <a:srgbClr val="221B43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527EEF7B-F712-47B6-909D-4F78C6E79D5B}"/>
                  </a:ext>
                </a:extLst>
              </p:cNvPr>
              <p:cNvSpPr/>
              <p:nvPr/>
            </p:nvSpPr>
            <p:spPr>
              <a:xfrm>
                <a:off x="3293311" y="1461106"/>
                <a:ext cx="2671554" cy="2245275"/>
              </a:xfrm>
              <a:prstGeom prst="roundRect">
                <a:avLst>
                  <a:gd name="adj" fmla="val 552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76300" dist="279400" dir="5400000" sx="99000" sy="99000" algn="t" rotWithShape="0">
                  <a:srgbClr val="221B43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83B27076-FA3D-4342-811E-C0793A0C0CB2}"/>
                  </a:ext>
                </a:extLst>
              </p:cNvPr>
              <p:cNvSpPr/>
              <p:nvPr/>
            </p:nvSpPr>
            <p:spPr>
              <a:xfrm>
                <a:off x="6089674" y="1461106"/>
                <a:ext cx="2671554" cy="2245275"/>
              </a:xfrm>
              <a:prstGeom prst="roundRect">
                <a:avLst>
                  <a:gd name="adj" fmla="val 552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76300" dist="279400" dir="5400000" sx="99000" sy="99000" algn="t" rotWithShape="0">
                  <a:srgbClr val="221B43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E35CAB93-3239-481F-9925-6B22E6EE7C16}"/>
                  </a:ext>
                </a:extLst>
              </p:cNvPr>
              <p:cNvSpPr/>
              <p:nvPr/>
            </p:nvSpPr>
            <p:spPr>
              <a:xfrm>
                <a:off x="8886037" y="1461106"/>
                <a:ext cx="2671554" cy="2245275"/>
              </a:xfrm>
              <a:prstGeom prst="roundRect">
                <a:avLst>
                  <a:gd name="adj" fmla="val 552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76300" dist="279400" dir="5400000" sx="99000" sy="99000" algn="t" rotWithShape="0">
                  <a:srgbClr val="221B43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noProof="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8A801D5-CC84-4862-A41D-E01D2E0A2E6D}"/>
                </a:ext>
              </a:extLst>
            </p:cNvPr>
            <p:cNvGrpSpPr/>
            <p:nvPr/>
          </p:nvGrpSpPr>
          <p:grpSpPr>
            <a:xfrm>
              <a:off x="1686721" y="1532386"/>
              <a:ext cx="460247" cy="460247"/>
              <a:chOff x="2107988" y="1326018"/>
              <a:chExt cx="714016" cy="714016"/>
            </a:xfrm>
          </p:grpSpPr>
          <p:pic>
            <p:nvPicPr>
              <p:cNvPr id="76" name="Graphic 75">
                <a:extLst>
                  <a:ext uri="{FF2B5EF4-FFF2-40B4-BE49-F238E27FC236}">
                    <a16:creationId xmlns:a16="http://schemas.microsoft.com/office/drawing/2014/main" id="{654183AE-03C9-4EB2-BA91-5013BA12D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297404" y="1514665"/>
                <a:ext cx="353235" cy="353235"/>
              </a:xfrm>
              <a:prstGeom prst="rect">
                <a:avLst/>
              </a:prstGeom>
            </p:spPr>
          </p:pic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499E94E-41A9-49E4-8A71-F88B26945BEB}"/>
                  </a:ext>
                </a:extLst>
              </p:cNvPr>
              <p:cNvSpPr/>
              <p:nvPr/>
            </p:nvSpPr>
            <p:spPr>
              <a:xfrm>
                <a:off x="2107988" y="1326018"/>
                <a:ext cx="714016" cy="714016"/>
              </a:xfrm>
              <a:prstGeom prst="ellipse">
                <a:avLst/>
              </a:prstGeom>
              <a:noFill/>
              <a:ln>
                <a:solidFill>
                  <a:srgbClr val="1AB1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noProof="0" dirty="0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CD6360B-88F3-4BA6-BA6F-0F74D7A831A4}"/>
                </a:ext>
              </a:extLst>
            </p:cNvPr>
            <p:cNvSpPr txBox="1"/>
            <p:nvPr/>
          </p:nvSpPr>
          <p:spPr>
            <a:xfrm>
              <a:off x="744277" y="2054622"/>
              <a:ext cx="234979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t-LT" sz="1100" noProof="0" dirty="0">
                  <a:solidFill>
                    <a:srgbClr val="004B50"/>
                  </a:solidFill>
                </a:rPr>
                <a:t>LAIKAS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3A68C0B-3EA4-4BB9-A5EC-186C653D283A}"/>
                </a:ext>
              </a:extLst>
            </p:cNvPr>
            <p:cNvSpPr txBox="1"/>
            <p:nvPr/>
          </p:nvSpPr>
          <p:spPr>
            <a:xfrm>
              <a:off x="744278" y="2321531"/>
              <a:ext cx="234979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t-LT" sz="1200" noProof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2025 10 18 - 27</a:t>
              </a:r>
              <a:endParaRPr lang="lt-LT" sz="1200" noProof="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9CCE8D7-A3BF-40ED-96BF-0DCA8A497490}"/>
                </a:ext>
              </a:extLst>
            </p:cNvPr>
            <p:cNvSpPr/>
            <p:nvPr/>
          </p:nvSpPr>
          <p:spPr>
            <a:xfrm>
              <a:off x="4467693" y="1526361"/>
              <a:ext cx="460247" cy="460247"/>
            </a:xfrm>
            <a:prstGeom prst="ellipse">
              <a:avLst/>
            </a:prstGeom>
            <a:noFill/>
            <a:ln>
              <a:solidFill>
                <a:srgbClr val="1AB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660EFB3D-6D33-4040-B45A-C9989C94F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75648" y="1629526"/>
              <a:ext cx="244336" cy="24433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7192C7-6E95-4825-953E-83EA8F55323F}"/>
                </a:ext>
              </a:extLst>
            </p:cNvPr>
            <p:cNvSpPr txBox="1"/>
            <p:nvPr/>
          </p:nvSpPr>
          <p:spPr>
            <a:xfrm>
              <a:off x="3560132" y="2054621"/>
              <a:ext cx="227536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t-LT" sz="1100" noProof="0" dirty="0">
                  <a:solidFill>
                    <a:srgbClr val="004B50"/>
                  </a:solidFill>
                </a:rPr>
                <a:t>TIKSLAS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22ABD5F-7092-48D8-B7DF-E840D8B62A9D}"/>
                </a:ext>
              </a:extLst>
            </p:cNvPr>
            <p:cNvSpPr txBox="1"/>
            <p:nvPr/>
          </p:nvSpPr>
          <p:spPr>
            <a:xfrm>
              <a:off x="3381330" y="2320356"/>
              <a:ext cx="262853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lt-LT"/>
              </a:defPPr>
              <a:lvl1pPr algn="ctr">
                <a:defRPr sz="1400"/>
              </a:lvl1pPr>
            </a:lstStyle>
            <a:p>
              <a:r>
                <a:rPr lang="lt-LT" sz="1200" noProof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Išsiaiškinti, gyventojų informuotumą apie naują negalios nustatymo tvarką ir pagalbos teikimą „vieno langelio“ principu, jų žinias apie atsakingas institucijas bei praktinį pasirengimą šiai sistemai.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B0DD0EE-E695-45F1-B923-9F4A6FBA7E3A}"/>
                </a:ext>
              </a:extLst>
            </p:cNvPr>
            <p:cNvSpPr/>
            <p:nvPr/>
          </p:nvSpPr>
          <p:spPr>
            <a:xfrm>
              <a:off x="7264056" y="1523615"/>
              <a:ext cx="460247" cy="460247"/>
            </a:xfrm>
            <a:prstGeom prst="ellipse">
              <a:avLst/>
            </a:prstGeom>
            <a:noFill/>
            <a:ln>
              <a:solidFill>
                <a:srgbClr val="1AB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46EA566-C965-452C-9614-70402D2AFECF}"/>
                </a:ext>
              </a:extLst>
            </p:cNvPr>
            <p:cNvSpPr/>
            <p:nvPr/>
          </p:nvSpPr>
          <p:spPr>
            <a:xfrm>
              <a:off x="10060419" y="1522539"/>
              <a:ext cx="460247" cy="460247"/>
            </a:xfrm>
            <a:prstGeom prst="ellipse">
              <a:avLst/>
            </a:prstGeom>
            <a:noFill/>
            <a:ln>
              <a:solidFill>
                <a:srgbClr val="1AB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6401D51-3FFB-43E7-A1FD-059A2E09E1D5}"/>
                </a:ext>
              </a:extLst>
            </p:cNvPr>
            <p:cNvSpPr/>
            <p:nvPr/>
          </p:nvSpPr>
          <p:spPr>
            <a:xfrm>
              <a:off x="7264056" y="3740271"/>
              <a:ext cx="460247" cy="460247"/>
            </a:xfrm>
            <a:prstGeom prst="ellipse">
              <a:avLst/>
            </a:prstGeom>
            <a:noFill/>
            <a:ln>
              <a:solidFill>
                <a:srgbClr val="1AB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B696D6B-6F71-4CEB-8F59-B8925CDF5937}"/>
                </a:ext>
              </a:extLst>
            </p:cNvPr>
            <p:cNvSpPr/>
            <p:nvPr/>
          </p:nvSpPr>
          <p:spPr>
            <a:xfrm>
              <a:off x="10060419" y="3740247"/>
              <a:ext cx="460247" cy="460247"/>
            </a:xfrm>
            <a:prstGeom prst="ellipse">
              <a:avLst/>
            </a:prstGeom>
            <a:noFill/>
            <a:ln>
              <a:solidFill>
                <a:srgbClr val="1AB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2369592-AC75-42A3-9977-28C260595BC6}"/>
                </a:ext>
              </a:extLst>
            </p:cNvPr>
            <p:cNvSpPr/>
            <p:nvPr/>
          </p:nvSpPr>
          <p:spPr>
            <a:xfrm>
              <a:off x="1671330" y="3739872"/>
              <a:ext cx="460247" cy="460247"/>
            </a:xfrm>
            <a:prstGeom prst="ellipse">
              <a:avLst/>
            </a:prstGeom>
            <a:noFill/>
            <a:ln>
              <a:solidFill>
                <a:srgbClr val="1AB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6DFD68D-8256-47AA-9227-DF27325C4D38}"/>
                </a:ext>
              </a:extLst>
            </p:cNvPr>
            <p:cNvSpPr/>
            <p:nvPr/>
          </p:nvSpPr>
          <p:spPr>
            <a:xfrm>
              <a:off x="4467693" y="3738796"/>
              <a:ext cx="460247" cy="460247"/>
            </a:xfrm>
            <a:prstGeom prst="ellipse">
              <a:avLst/>
            </a:prstGeom>
            <a:noFill/>
            <a:ln>
              <a:solidFill>
                <a:srgbClr val="1AB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noProof="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25D576B-5DB0-45DF-8DF6-B44275BC45B9}"/>
                </a:ext>
              </a:extLst>
            </p:cNvPr>
            <p:cNvSpPr txBox="1"/>
            <p:nvPr/>
          </p:nvSpPr>
          <p:spPr>
            <a:xfrm>
              <a:off x="6377760" y="2054621"/>
              <a:ext cx="223283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t-LT" sz="1100" noProof="0" dirty="0">
                  <a:solidFill>
                    <a:srgbClr val="004B50"/>
                  </a:solidFill>
                </a:rPr>
                <a:t>TIKSLINĖ GRUPĖ</a:t>
              </a:r>
            </a:p>
          </p:txBody>
        </p:sp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BF1F5C8E-D5DF-4299-A73F-5AAB62D4B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75251" y="1645663"/>
              <a:ext cx="236014" cy="236014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139BCD5-D2C9-4208-B547-053180E345B5}"/>
                </a:ext>
              </a:extLst>
            </p:cNvPr>
            <p:cNvSpPr txBox="1"/>
            <p:nvPr/>
          </p:nvSpPr>
          <p:spPr>
            <a:xfrm>
              <a:off x="6377760" y="2331620"/>
              <a:ext cx="23090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t-LT" sz="1200" noProof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Šalies gyventojai nuo 18 iki 75 metų amžiaus.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91B7E4B-9975-49A1-8CDE-DB473C8E3EE5}"/>
                </a:ext>
              </a:extLst>
            </p:cNvPr>
            <p:cNvSpPr txBox="1"/>
            <p:nvPr/>
          </p:nvSpPr>
          <p:spPr>
            <a:xfrm>
              <a:off x="9149191" y="2066268"/>
              <a:ext cx="228270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t-LT" sz="1100" noProof="0" dirty="0">
                  <a:solidFill>
                    <a:srgbClr val="004B50"/>
                  </a:solidFill>
                </a:rPr>
                <a:t>APKLAUSOS METODAS</a:t>
              </a:r>
            </a:p>
          </p:txBody>
        </p:sp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0F64D867-F8A9-4849-96AA-228B972C2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37233" y="1601151"/>
              <a:ext cx="313874" cy="31387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3B3E82D-DD4F-44F0-9274-A82425D53086}"/>
                </a:ext>
              </a:extLst>
            </p:cNvPr>
            <p:cNvSpPr txBox="1"/>
            <p:nvPr/>
          </p:nvSpPr>
          <p:spPr>
            <a:xfrm>
              <a:off x="1354761" y="4299841"/>
              <a:ext cx="109338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t-LT" sz="1100" noProof="0" dirty="0">
                  <a:solidFill>
                    <a:srgbClr val="004B50"/>
                  </a:solidFill>
                </a:rPr>
                <a:t>IMTIS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FBD97AD-30E3-4EE0-A0CF-02386BCBC782}"/>
                </a:ext>
              </a:extLst>
            </p:cNvPr>
            <p:cNvSpPr txBox="1"/>
            <p:nvPr/>
          </p:nvSpPr>
          <p:spPr>
            <a:xfrm>
              <a:off x="3777516" y="4297060"/>
              <a:ext cx="184059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t-LT" sz="1100" noProof="0" dirty="0">
                  <a:solidFill>
                    <a:srgbClr val="004B50"/>
                  </a:solidFill>
                </a:rPr>
                <a:t>ATRANKA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061B49E-37B5-4298-93BA-7F85B85C0B83}"/>
                </a:ext>
              </a:extLst>
            </p:cNvPr>
            <p:cNvSpPr txBox="1"/>
            <p:nvPr/>
          </p:nvSpPr>
          <p:spPr>
            <a:xfrm>
              <a:off x="6248399" y="4309725"/>
              <a:ext cx="251915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t-LT" sz="1100" noProof="0" dirty="0">
                  <a:solidFill>
                    <a:srgbClr val="004B50"/>
                  </a:solidFill>
                </a:rPr>
                <a:t>LOKACIJA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2A2DCDA-670E-48AA-9798-CA12327AD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75648" y="3821821"/>
              <a:ext cx="294198" cy="294198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87C6AF8-CED8-4115-AF55-ECD9F20D6E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78895" y="3882395"/>
            <a:ext cx="256940" cy="25694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CE720C-48CA-45CC-9555-485662FADA3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61197" y="3848001"/>
            <a:ext cx="279885" cy="27988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28F88D8-F9DA-4039-BF5F-EC28EB602AB5}"/>
              </a:ext>
            </a:extLst>
          </p:cNvPr>
          <p:cNvSpPr txBox="1"/>
          <p:nvPr/>
        </p:nvSpPr>
        <p:spPr>
          <a:xfrm>
            <a:off x="9149191" y="4317878"/>
            <a:ext cx="22827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100" noProof="0" dirty="0">
                <a:solidFill>
                  <a:srgbClr val="004B50"/>
                </a:solidFill>
              </a:rPr>
              <a:t>DUOMENŲ ANALIZĖ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3EB05B2-D2BE-4614-AD10-65E50C7FD13C}"/>
              </a:ext>
            </a:extLst>
          </p:cNvPr>
          <p:cNvSpPr txBox="1"/>
          <p:nvPr/>
        </p:nvSpPr>
        <p:spPr>
          <a:xfrm>
            <a:off x="726555" y="4610389"/>
            <a:ext cx="2349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lt-LT"/>
            </a:defPPr>
            <a:lvl1pPr algn="ctr">
              <a:defRPr sz="1400"/>
            </a:lvl1pPr>
          </a:lstStyle>
          <a:p>
            <a:r>
              <a:rPr lang="lt-LT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Tyrimo metu buvo apklausti 1015 respondentai.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8D747F4-8606-40E8-8C79-A8C2976BAE5F}"/>
              </a:ext>
            </a:extLst>
          </p:cNvPr>
          <p:cNvSpPr txBox="1"/>
          <p:nvPr/>
        </p:nvSpPr>
        <p:spPr>
          <a:xfrm>
            <a:off x="9098867" y="2334507"/>
            <a:ext cx="2378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Kombinuotas metodas: CATI </a:t>
            </a:r>
            <a:r>
              <a:rPr lang="lt-LT" sz="12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(Computer </a:t>
            </a:r>
            <a:r>
              <a:rPr lang="lt-LT" sz="1200" i="1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Assisted</a:t>
            </a:r>
            <a:r>
              <a:rPr lang="lt-LT" sz="12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t-LT" sz="1200" i="1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Telephone</a:t>
            </a:r>
            <a:r>
              <a:rPr lang="lt-LT" sz="12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t-LT" sz="1200" i="1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Interview</a:t>
            </a:r>
            <a:r>
              <a:rPr lang="lt-LT" sz="12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lt-LT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 CAWI </a:t>
            </a:r>
            <a:r>
              <a:rPr lang="lt-LT" sz="12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(Computer </a:t>
            </a:r>
            <a:r>
              <a:rPr lang="lt-LT" sz="1200" i="1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Assisted</a:t>
            </a:r>
            <a:r>
              <a:rPr lang="lt-LT" sz="12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WEB </a:t>
            </a:r>
            <a:r>
              <a:rPr lang="lt-LT" sz="1200" i="1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Interview</a:t>
            </a:r>
            <a:r>
              <a:rPr lang="lt-LT" sz="12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3BC3E1C-F7D3-455B-AC55-3047387A7145}"/>
              </a:ext>
            </a:extLst>
          </p:cNvPr>
          <p:cNvSpPr txBox="1"/>
          <p:nvPr/>
        </p:nvSpPr>
        <p:spPr>
          <a:xfrm>
            <a:off x="3431656" y="4599628"/>
            <a:ext cx="2489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Tyrime naudotas kvotinės atrankos metodas.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F1A8B9D3-95DE-425E-AD11-EECFBF5398C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42283" y="3848608"/>
            <a:ext cx="292088" cy="292088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7C45B785-C1FE-4B10-A872-4F665109F593}"/>
              </a:ext>
            </a:extLst>
          </p:cNvPr>
          <p:cNvSpPr txBox="1"/>
          <p:nvPr/>
        </p:nvSpPr>
        <p:spPr>
          <a:xfrm>
            <a:off x="6377761" y="4594231"/>
            <a:ext cx="2232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Visa šalies teritorija.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F1ABB0A-515D-481D-8016-209EED765A90}"/>
              </a:ext>
            </a:extLst>
          </p:cNvPr>
          <p:cNvSpPr txBox="1"/>
          <p:nvPr/>
        </p:nvSpPr>
        <p:spPr>
          <a:xfrm>
            <a:off x="8896914" y="4609189"/>
            <a:ext cx="2796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Analizė atlikta SPSS/PC programine įranga. Ataskaitoje pateikiami bendrieji atsakymų pasiskirstymai (procentai), ir pasiskirstymai pagal socialines-demografines charakteristikas (Žr. Priedus).</a:t>
            </a:r>
          </a:p>
        </p:txBody>
      </p:sp>
    </p:spTree>
    <p:extLst>
      <p:ext uri="{BB962C8B-B14F-4D97-AF65-F5344CB8AC3E}">
        <p14:creationId xmlns:p14="http://schemas.microsoft.com/office/powerpoint/2010/main" val="23443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67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BF7241-77FB-4F72-81AC-E60C72F4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3600" noProof="0" dirty="0">
                <a:solidFill>
                  <a:schemeClr val="accent2">
                    <a:lumMod val="75000"/>
                  </a:schemeClr>
                </a:solidFill>
              </a:rPr>
              <a:t>SOCIALINĖS-DEMOGRAFINĖS CHARAKTERISTIKOS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F1CEF7-4B4F-4E58-A769-93FB13BC99C7}"/>
              </a:ext>
            </a:extLst>
          </p:cNvPr>
          <p:cNvSpPr/>
          <p:nvPr/>
        </p:nvSpPr>
        <p:spPr>
          <a:xfrm>
            <a:off x="565679" y="1396863"/>
            <a:ext cx="2671554" cy="2136437"/>
          </a:xfrm>
          <a:prstGeom prst="roundRect">
            <a:avLst>
              <a:gd name="adj" fmla="val 5529"/>
            </a:avLst>
          </a:prstGeom>
          <a:solidFill>
            <a:schemeClr val="bg1"/>
          </a:solidFill>
          <a:ln>
            <a:noFill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8E52E9-8BC6-4ED2-9961-31DA67F32847}"/>
              </a:ext>
            </a:extLst>
          </p:cNvPr>
          <p:cNvSpPr/>
          <p:nvPr/>
        </p:nvSpPr>
        <p:spPr>
          <a:xfrm>
            <a:off x="3362042" y="1396863"/>
            <a:ext cx="2671554" cy="2136437"/>
          </a:xfrm>
          <a:prstGeom prst="roundRect">
            <a:avLst>
              <a:gd name="adj" fmla="val 5529"/>
            </a:avLst>
          </a:prstGeom>
          <a:solidFill>
            <a:schemeClr val="bg1"/>
          </a:solidFill>
          <a:ln>
            <a:noFill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465D109-EFB6-42F2-BB47-B078D378F11F}"/>
              </a:ext>
            </a:extLst>
          </p:cNvPr>
          <p:cNvSpPr/>
          <p:nvPr/>
        </p:nvSpPr>
        <p:spPr>
          <a:xfrm>
            <a:off x="6158405" y="1396863"/>
            <a:ext cx="2671554" cy="2136437"/>
          </a:xfrm>
          <a:prstGeom prst="roundRect">
            <a:avLst>
              <a:gd name="adj" fmla="val 5529"/>
            </a:avLst>
          </a:prstGeom>
          <a:solidFill>
            <a:schemeClr val="bg1"/>
          </a:solidFill>
          <a:ln>
            <a:noFill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4F38E79-2002-4375-94B9-BF34C3A9DC51}"/>
              </a:ext>
            </a:extLst>
          </p:cNvPr>
          <p:cNvSpPr/>
          <p:nvPr/>
        </p:nvSpPr>
        <p:spPr>
          <a:xfrm>
            <a:off x="565677" y="3661597"/>
            <a:ext cx="2671554" cy="2245275"/>
          </a:xfrm>
          <a:prstGeom prst="roundRect">
            <a:avLst>
              <a:gd name="adj" fmla="val 5529"/>
            </a:avLst>
          </a:prstGeom>
          <a:solidFill>
            <a:schemeClr val="bg1"/>
          </a:solidFill>
          <a:ln>
            <a:noFill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27EEF7B-F712-47B6-909D-4F78C6E79D5B}"/>
              </a:ext>
            </a:extLst>
          </p:cNvPr>
          <p:cNvSpPr/>
          <p:nvPr/>
        </p:nvSpPr>
        <p:spPr>
          <a:xfrm>
            <a:off x="3362040" y="3661597"/>
            <a:ext cx="2671554" cy="2245275"/>
          </a:xfrm>
          <a:prstGeom prst="roundRect">
            <a:avLst>
              <a:gd name="adj" fmla="val 5529"/>
            </a:avLst>
          </a:prstGeom>
          <a:solidFill>
            <a:schemeClr val="bg1"/>
          </a:solidFill>
          <a:ln>
            <a:noFill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3B27076-FA3D-4342-811E-C0793A0C0CB2}"/>
              </a:ext>
            </a:extLst>
          </p:cNvPr>
          <p:cNvSpPr/>
          <p:nvPr/>
        </p:nvSpPr>
        <p:spPr>
          <a:xfrm>
            <a:off x="6158403" y="3661597"/>
            <a:ext cx="2671554" cy="2245275"/>
          </a:xfrm>
          <a:prstGeom prst="roundRect">
            <a:avLst>
              <a:gd name="adj" fmla="val 5529"/>
            </a:avLst>
          </a:prstGeom>
          <a:solidFill>
            <a:schemeClr val="bg1"/>
          </a:solidFill>
          <a:ln>
            <a:noFill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1C03969-32D5-4325-AEAF-9EA53E0336DB}"/>
              </a:ext>
            </a:extLst>
          </p:cNvPr>
          <p:cNvSpPr/>
          <p:nvPr/>
        </p:nvSpPr>
        <p:spPr>
          <a:xfrm>
            <a:off x="8954768" y="1396862"/>
            <a:ext cx="2671554" cy="4527687"/>
          </a:xfrm>
          <a:prstGeom prst="roundRect">
            <a:avLst>
              <a:gd name="adj" fmla="val 5529"/>
            </a:avLst>
          </a:prstGeom>
          <a:solidFill>
            <a:schemeClr val="bg1"/>
          </a:solidFill>
          <a:ln>
            <a:noFill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CD6360B-88F3-4BA6-BA6F-0F74D7A831A4}"/>
              </a:ext>
            </a:extLst>
          </p:cNvPr>
          <p:cNvSpPr txBox="1"/>
          <p:nvPr/>
        </p:nvSpPr>
        <p:spPr>
          <a:xfrm>
            <a:off x="744277" y="2113540"/>
            <a:ext cx="23497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srgbClr val="004B50"/>
                </a:solidFill>
                <a:effectLst/>
                <a:uLnTx/>
                <a:uFillTx/>
                <a:latin typeface="Microsoft YaHei UI Light"/>
                <a:ea typeface="+mn-ea"/>
                <a:cs typeface="+mn-cs"/>
              </a:rPr>
              <a:t>LYTIS (%)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B7192C7-6E95-4825-953E-83EA8F55323F}"/>
              </a:ext>
            </a:extLst>
          </p:cNvPr>
          <p:cNvSpPr txBox="1"/>
          <p:nvPr/>
        </p:nvSpPr>
        <p:spPr>
          <a:xfrm>
            <a:off x="3560132" y="2075439"/>
            <a:ext cx="22753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srgbClr val="004B50"/>
                </a:solidFill>
                <a:effectLst/>
                <a:uLnTx/>
                <a:uFillTx/>
                <a:latin typeface="Microsoft YaHei UI Light"/>
                <a:ea typeface="+mn-ea"/>
                <a:cs typeface="+mn-cs"/>
              </a:rPr>
              <a:t>AMŽIUS (%)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5D576B-5DB0-45DF-8DF6-B44275BC45B9}"/>
              </a:ext>
            </a:extLst>
          </p:cNvPr>
          <p:cNvSpPr txBox="1"/>
          <p:nvPr/>
        </p:nvSpPr>
        <p:spPr>
          <a:xfrm>
            <a:off x="6377760" y="2075439"/>
            <a:ext cx="22328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srgbClr val="004B50"/>
                </a:solidFill>
                <a:effectLst/>
                <a:uLnTx/>
                <a:uFillTx/>
                <a:latin typeface="Microsoft YaHei UI Light"/>
                <a:ea typeface="+mn-ea"/>
                <a:cs typeface="+mn-cs"/>
              </a:rPr>
              <a:t>IŠSIMOKSLINIMAS (%)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3B3E82D-DD4F-44F0-9274-A82425D53086}"/>
              </a:ext>
            </a:extLst>
          </p:cNvPr>
          <p:cNvSpPr txBox="1"/>
          <p:nvPr/>
        </p:nvSpPr>
        <p:spPr>
          <a:xfrm>
            <a:off x="942975" y="4273034"/>
            <a:ext cx="19240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srgbClr val="004B50"/>
                </a:solidFill>
                <a:effectLst/>
                <a:uLnTx/>
                <a:uFillTx/>
                <a:latin typeface="Microsoft YaHei UI Light"/>
                <a:ea typeface="+mn-ea"/>
                <a:cs typeface="+mn-cs"/>
              </a:rPr>
              <a:t>PAJAMOS NAMŲ ŪKIO NARIUI PER MĖN. (%)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FBD97AD-30E3-4EE0-A0CF-02386BCBC782}"/>
              </a:ext>
            </a:extLst>
          </p:cNvPr>
          <p:cNvSpPr txBox="1"/>
          <p:nvPr/>
        </p:nvSpPr>
        <p:spPr>
          <a:xfrm>
            <a:off x="3777516" y="4317878"/>
            <a:ext cx="18405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srgbClr val="004B50"/>
                </a:solidFill>
                <a:effectLst/>
                <a:uLnTx/>
                <a:uFillTx/>
                <a:latin typeface="Microsoft YaHei UI Light"/>
                <a:ea typeface="+mn-ea"/>
                <a:cs typeface="+mn-cs"/>
              </a:rPr>
              <a:t>ŠEIMINĖ PADĖTIS (%)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061B49E-37B5-4298-93BA-7F85B85C0B83}"/>
              </a:ext>
            </a:extLst>
          </p:cNvPr>
          <p:cNvSpPr txBox="1"/>
          <p:nvPr/>
        </p:nvSpPr>
        <p:spPr>
          <a:xfrm>
            <a:off x="6248399" y="4330543"/>
            <a:ext cx="25191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srgbClr val="004B50"/>
                </a:solidFill>
                <a:effectLst/>
                <a:uLnTx/>
                <a:uFillTx/>
                <a:latin typeface="Microsoft YaHei UI Light"/>
                <a:ea typeface="+mn-ea"/>
                <a:cs typeface="+mn-cs"/>
              </a:rPr>
              <a:t>GYVENAMOJI VIETA (%)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91B7E4B-9975-49A1-8CDE-DB473C8E3EE5}"/>
              </a:ext>
            </a:extLst>
          </p:cNvPr>
          <p:cNvSpPr txBox="1"/>
          <p:nvPr/>
        </p:nvSpPr>
        <p:spPr>
          <a:xfrm>
            <a:off x="9124950" y="2087086"/>
            <a:ext cx="23640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srgbClr val="004B50"/>
                </a:solidFill>
                <a:effectLst/>
                <a:uLnTx/>
                <a:uFillTx/>
                <a:latin typeface="Microsoft YaHei UI Light"/>
                <a:ea typeface="+mn-ea"/>
                <a:cs typeface="+mn-cs"/>
              </a:rPr>
              <a:t>PAGRINDINIS UŽSIĖMIMAS (%)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09FF21-C236-EEB7-E8F8-B9DE6A2A9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323715"/>
              </p:ext>
            </p:extLst>
          </p:nvPr>
        </p:nvGraphicFramePr>
        <p:xfrm>
          <a:off x="3552825" y="2377017"/>
          <a:ext cx="1981199" cy="985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805">
                  <a:extLst>
                    <a:ext uri="{9D8B030D-6E8A-4147-A177-3AD203B41FA5}">
                      <a16:colId xmlns:a16="http://schemas.microsoft.com/office/drawing/2014/main" val="3972464845"/>
                    </a:ext>
                  </a:extLst>
                </a:gridCol>
                <a:gridCol w="649394">
                  <a:extLst>
                    <a:ext uri="{9D8B030D-6E8A-4147-A177-3AD203B41FA5}">
                      <a16:colId xmlns:a16="http://schemas.microsoft.com/office/drawing/2014/main" val="3881343629"/>
                    </a:ext>
                  </a:extLst>
                </a:gridCol>
              </a:tblGrid>
              <a:tr h="196590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18-25 m.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564169"/>
                  </a:ext>
                </a:extLst>
              </a:tr>
              <a:tr h="196590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26-35 m.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986043"/>
                  </a:ext>
                </a:extLst>
              </a:tr>
              <a:tr h="196590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36-45 m.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747008"/>
                  </a:ext>
                </a:extLst>
              </a:tr>
              <a:tr h="196590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46-55 m.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180156"/>
                  </a:ext>
                </a:extLst>
              </a:tr>
              <a:tr h="198947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 m. ir daugiau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2827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080A46-F12B-F266-7035-D56D0031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99010"/>
              </p:ext>
            </p:extLst>
          </p:nvPr>
        </p:nvGraphicFramePr>
        <p:xfrm>
          <a:off x="616816" y="2537836"/>
          <a:ext cx="2066924" cy="49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39724648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3881343629"/>
                    </a:ext>
                  </a:extLst>
                </a:gridCol>
              </a:tblGrid>
              <a:tr h="245846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Vyras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564169"/>
                  </a:ext>
                </a:extLst>
              </a:tr>
              <a:tr h="245846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Moteris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9860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402FE2-8E19-C3E6-4F1D-5A6252CB0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523116"/>
              </p:ext>
            </p:extLst>
          </p:nvPr>
        </p:nvGraphicFramePr>
        <p:xfrm>
          <a:off x="6238875" y="2462744"/>
          <a:ext cx="2543175" cy="82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3972464845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3881343629"/>
                    </a:ext>
                  </a:extLst>
                </a:gridCol>
              </a:tblGrid>
              <a:tr h="260913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Aukštasis / </a:t>
                      </a:r>
                      <a:r>
                        <a:rPr lang="lt-LT" sz="1000" b="0" kern="1200" noProof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neb</a:t>
                      </a:r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aukštasis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564169"/>
                  </a:ext>
                </a:extLst>
              </a:tr>
              <a:tr h="388059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Aukštesnysis / vidurinis / spec. vidurinis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986043"/>
                  </a:ext>
                </a:extLst>
              </a:tr>
              <a:tr h="174410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Nebaigtas vidurinis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7470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C47DC1-B017-8E11-573F-D6CB4A38E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01634"/>
              </p:ext>
            </p:extLst>
          </p:nvPr>
        </p:nvGraphicFramePr>
        <p:xfrm>
          <a:off x="3400426" y="4710644"/>
          <a:ext cx="2590800" cy="93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233">
                  <a:extLst>
                    <a:ext uri="{9D8B030D-6E8A-4147-A177-3AD203B41FA5}">
                      <a16:colId xmlns:a16="http://schemas.microsoft.com/office/drawing/2014/main" val="3972464845"/>
                    </a:ext>
                  </a:extLst>
                </a:gridCol>
                <a:gridCol w="689567">
                  <a:extLst>
                    <a:ext uri="{9D8B030D-6E8A-4147-A177-3AD203B41FA5}">
                      <a16:colId xmlns:a16="http://schemas.microsoft.com/office/drawing/2014/main" val="3881343629"/>
                    </a:ext>
                  </a:extLst>
                </a:gridCol>
              </a:tblGrid>
              <a:tr h="295577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Nevedęs / netekėjusi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564169"/>
                  </a:ext>
                </a:extLst>
              </a:tr>
              <a:tr h="439615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Vedęs / ištekėjusi, gyvena neregistruotoje santuokoje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986043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Kita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7470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7E1A1F-5626-2064-1A98-ED962015C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879853"/>
              </p:ext>
            </p:extLst>
          </p:nvPr>
        </p:nvGraphicFramePr>
        <p:xfrm>
          <a:off x="6276975" y="4812145"/>
          <a:ext cx="2447925" cy="78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007">
                  <a:extLst>
                    <a:ext uri="{9D8B030D-6E8A-4147-A177-3AD203B41FA5}">
                      <a16:colId xmlns:a16="http://schemas.microsoft.com/office/drawing/2014/main" val="3972464845"/>
                    </a:ext>
                  </a:extLst>
                </a:gridCol>
                <a:gridCol w="753918">
                  <a:extLst>
                    <a:ext uri="{9D8B030D-6E8A-4147-A177-3AD203B41FA5}">
                      <a16:colId xmlns:a16="http://schemas.microsoft.com/office/drawing/2014/main" val="3881343629"/>
                    </a:ext>
                  </a:extLst>
                </a:gridCol>
              </a:tblGrid>
              <a:tr h="206425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Didieji miestai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564169"/>
                  </a:ext>
                </a:extLst>
              </a:tr>
              <a:tr h="372242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Kitas miestas, rajono centras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986043"/>
                  </a:ext>
                </a:extLst>
              </a:tr>
              <a:tr h="206425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Kaimo vietovė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74700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E0AE8BE-3485-D99A-86B2-44E7D3CCED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32" y="1571476"/>
            <a:ext cx="515999" cy="3773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223EE-E1BA-0B06-DFDF-DC0E4C23A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67" y="1471130"/>
            <a:ext cx="599690" cy="4777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3BFAD9-C9CB-2B19-2C4E-472A7B61CF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77" y="1524092"/>
            <a:ext cx="576385" cy="46172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979950-9F84-1F0B-5F56-DCC25CC93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41384"/>
              </p:ext>
            </p:extLst>
          </p:nvPr>
        </p:nvGraphicFramePr>
        <p:xfrm>
          <a:off x="9009205" y="2503056"/>
          <a:ext cx="2647949" cy="3205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475">
                  <a:extLst>
                    <a:ext uri="{9D8B030D-6E8A-4147-A177-3AD203B41FA5}">
                      <a16:colId xmlns:a16="http://schemas.microsoft.com/office/drawing/2014/main" val="3972464845"/>
                    </a:ext>
                  </a:extLst>
                </a:gridCol>
                <a:gridCol w="752474">
                  <a:extLst>
                    <a:ext uri="{9D8B030D-6E8A-4147-A177-3AD203B41FA5}">
                      <a16:colId xmlns:a16="http://schemas.microsoft.com/office/drawing/2014/main" val="3881343629"/>
                    </a:ext>
                  </a:extLst>
                </a:gridCol>
              </a:tblGrid>
              <a:tr h="356113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Aukščiausio, vidutinio lygio vadovas (-ė)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564169"/>
                  </a:ext>
                </a:extLst>
              </a:tr>
              <a:tr h="356113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Specialistas (-ė), tarnautojas (-a)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986043"/>
                  </a:ext>
                </a:extLst>
              </a:tr>
              <a:tr h="356113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Darbininkas (-ė), techninis darbuotojas (-a)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747008"/>
                  </a:ext>
                </a:extLst>
              </a:tr>
              <a:tr h="356113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Smulkus verslininkas (-ė)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28274"/>
                  </a:ext>
                </a:extLst>
              </a:tr>
              <a:tr h="356113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Ūkininkas (-ė)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435558"/>
                  </a:ext>
                </a:extLst>
              </a:tr>
              <a:tr h="356113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Bedarbis (-ė)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923665"/>
                  </a:ext>
                </a:extLst>
              </a:tr>
              <a:tr h="356113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Pensininkas (-ė)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687451"/>
                  </a:ext>
                </a:extLst>
              </a:tr>
              <a:tr h="356113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Studentas (-ė), moksleivis (-ė)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390406"/>
                  </a:ext>
                </a:extLst>
              </a:tr>
              <a:tr h="356113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Užimtas namų ūkyje ir neieškau darbo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719079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0B03A38C-C364-4ECD-D051-21BB08995D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34" y="3709366"/>
            <a:ext cx="526179" cy="483944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3A46EC0-A8F7-09EF-62C0-85E72716A506}"/>
              </a:ext>
            </a:extLst>
          </p:cNvPr>
          <p:cNvSpPr/>
          <p:nvPr/>
        </p:nvSpPr>
        <p:spPr>
          <a:xfrm>
            <a:off x="1610192" y="1480503"/>
            <a:ext cx="540000" cy="540000"/>
          </a:xfrm>
          <a:prstGeom prst="ellipse">
            <a:avLst/>
          </a:prstGeom>
          <a:noFill/>
          <a:ln>
            <a:solidFill>
              <a:srgbClr val="1AB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 Light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E62E0A-B1B7-0C3F-4AA2-0BD2888632D5}"/>
              </a:ext>
            </a:extLst>
          </p:cNvPr>
          <p:cNvSpPr/>
          <p:nvPr/>
        </p:nvSpPr>
        <p:spPr>
          <a:xfrm>
            <a:off x="4428147" y="1461453"/>
            <a:ext cx="540000" cy="540000"/>
          </a:xfrm>
          <a:prstGeom prst="ellipse">
            <a:avLst/>
          </a:prstGeom>
          <a:noFill/>
          <a:ln>
            <a:solidFill>
              <a:srgbClr val="1AB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 Light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0F9F0B0-6C51-2EF9-58CE-F9BD88F48085}"/>
              </a:ext>
            </a:extLst>
          </p:cNvPr>
          <p:cNvSpPr/>
          <p:nvPr/>
        </p:nvSpPr>
        <p:spPr>
          <a:xfrm>
            <a:off x="7239756" y="1480503"/>
            <a:ext cx="540000" cy="540000"/>
          </a:xfrm>
          <a:prstGeom prst="ellipse">
            <a:avLst/>
          </a:prstGeom>
          <a:noFill/>
          <a:ln>
            <a:solidFill>
              <a:srgbClr val="1AB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 Light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81F7E56-82EE-FFF2-C800-08B54B84070D}"/>
              </a:ext>
            </a:extLst>
          </p:cNvPr>
          <p:cNvSpPr/>
          <p:nvPr/>
        </p:nvSpPr>
        <p:spPr>
          <a:xfrm>
            <a:off x="1618850" y="3690303"/>
            <a:ext cx="540000" cy="540000"/>
          </a:xfrm>
          <a:prstGeom prst="ellipse">
            <a:avLst/>
          </a:prstGeom>
          <a:noFill/>
          <a:ln>
            <a:solidFill>
              <a:srgbClr val="1AB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 Light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DEAACD3-D7E7-EDC9-3FB8-75A17057506E}"/>
              </a:ext>
            </a:extLst>
          </p:cNvPr>
          <p:cNvSpPr/>
          <p:nvPr/>
        </p:nvSpPr>
        <p:spPr>
          <a:xfrm>
            <a:off x="7201945" y="3728403"/>
            <a:ext cx="540000" cy="540000"/>
          </a:xfrm>
          <a:prstGeom prst="ellipse">
            <a:avLst/>
          </a:prstGeom>
          <a:noFill/>
          <a:ln>
            <a:solidFill>
              <a:srgbClr val="1AB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 Light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6E0C78-3A64-9E81-1F0B-5993DE2CE168}"/>
              </a:ext>
            </a:extLst>
          </p:cNvPr>
          <p:cNvSpPr/>
          <p:nvPr/>
        </p:nvSpPr>
        <p:spPr>
          <a:xfrm>
            <a:off x="4420645" y="3709353"/>
            <a:ext cx="540000" cy="540000"/>
          </a:xfrm>
          <a:prstGeom prst="ellipse">
            <a:avLst/>
          </a:prstGeom>
          <a:noFill/>
          <a:ln>
            <a:solidFill>
              <a:srgbClr val="1AB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 Light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3BE1229-0973-F1DA-6A4E-7DBCA46F87E5}"/>
              </a:ext>
            </a:extLst>
          </p:cNvPr>
          <p:cNvSpPr/>
          <p:nvPr/>
        </p:nvSpPr>
        <p:spPr>
          <a:xfrm>
            <a:off x="10020767" y="1442403"/>
            <a:ext cx="540000" cy="540000"/>
          </a:xfrm>
          <a:prstGeom prst="ellipse">
            <a:avLst/>
          </a:prstGeom>
          <a:noFill/>
          <a:ln>
            <a:solidFill>
              <a:srgbClr val="1AB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 Light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22ACE66-04A0-A4FF-CADC-545218170B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65" y="3757527"/>
            <a:ext cx="513870" cy="4357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0201657-3369-F639-9F57-A6EE816826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505" y="3826469"/>
            <a:ext cx="329895" cy="3298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061C288-E5E1-1E2D-5715-47BE1A4978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99" y="1486251"/>
            <a:ext cx="445146" cy="43491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4318EF-52E2-4B08-AF4D-36E12E2E7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23529"/>
              </p:ext>
            </p:extLst>
          </p:nvPr>
        </p:nvGraphicFramePr>
        <p:xfrm>
          <a:off x="410441" y="4677161"/>
          <a:ext cx="2466975" cy="115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3972464845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3881343629"/>
                    </a:ext>
                  </a:extLst>
                </a:gridCol>
              </a:tblGrid>
              <a:tr h="230019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Iki 400 Eur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564169"/>
                  </a:ext>
                </a:extLst>
              </a:tr>
              <a:tr h="230019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401–500 Eur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986043"/>
                  </a:ext>
                </a:extLst>
              </a:tr>
              <a:tr h="230019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501–700 Eur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747008"/>
                  </a:ext>
                </a:extLst>
              </a:tr>
              <a:tr h="230019"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700-1000 Eur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180156"/>
                  </a:ext>
                </a:extLst>
              </a:tr>
              <a:tr h="23001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Daugiau nei 1000 Eur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b="0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643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06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7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BF7A7F-6666-C41A-768B-33A140349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521965"/>
            <a:ext cx="9736580" cy="276999"/>
          </a:xfrm>
        </p:spPr>
        <p:txBody>
          <a:bodyPr/>
          <a:lstStyle/>
          <a:p>
            <a:r>
              <a:rPr lang="lt-LT" noProof="0" dirty="0"/>
              <a:t>Ar esate girdėję apie pokyčius, susijusius su negalios nustatymu ir pagalbos asmenins su negalia teikimu „vieno langelio“ principu?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86DD1-22E0-E6F2-356D-1BD8AAE6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178" y="534712"/>
            <a:ext cx="10408702" cy="812530"/>
          </a:xfrm>
        </p:spPr>
        <p:txBody>
          <a:bodyPr/>
          <a:lstStyle/>
          <a:p>
            <a:r>
              <a:rPr lang="lt-LT" noProof="0" dirty="0"/>
              <a:t>INFORMUOTUMAS APIE POKYČIUS, SUSIJUSIUS SU NEGALIOS NUSTATYMU IR PAGALBOS ASMENIS SU NEGALIA TEIKIMU (PROC.)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A63E3-4E84-264F-2BA8-3C16642B1A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079113" y="2275044"/>
            <a:ext cx="2819709" cy="1277273"/>
          </a:xfrm>
        </p:spPr>
        <p:txBody>
          <a:bodyPr/>
          <a:lstStyle/>
          <a:p>
            <a:r>
              <a:rPr lang="lt-LT" noProof="0" dirty="0"/>
              <a:t>Girdėjusios ir suprantančios apie ką tai dažniau nurodo moterys ir artimųjų su negalia turintys apklaustieji. </a:t>
            </a:r>
            <a:endParaRPr lang="lt-LT" strike="sngStrike" noProof="0" dirty="0"/>
          </a:p>
          <a:p>
            <a:r>
              <a:rPr lang="lt-LT" noProof="0" dirty="0"/>
              <a:t>Girdėję, bet nelabai suprantantys esmės - artimųjų su negalia turintys respondentai. </a:t>
            </a:r>
          </a:p>
          <a:p>
            <a:r>
              <a:rPr lang="lt-LT" noProof="0" dirty="0"/>
              <a:t>Negirdėję – vyrai ir didžiųjų miestų gyventojai.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DBAA2ED1-4404-6EEA-8A5B-E9A5EFF36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488119"/>
              </p:ext>
            </p:extLst>
          </p:nvPr>
        </p:nvGraphicFramePr>
        <p:xfrm>
          <a:off x="0" y="2280522"/>
          <a:ext cx="9332260" cy="385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30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DD56C1-670F-CD3C-4147-C39D77E2DF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noProof="0" dirty="0"/>
              <a:t>Jeigu paaiškėtų, kad Jums ar Jūsų artimajam reikia pradėti negalios nustatymo procesą, ar žinotumėte, į kokią įstaigą kreiptis?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8659BA-FC46-81EF-1DE5-737B7AD9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178" y="534712"/>
            <a:ext cx="10408702" cy="812530"/>
          </a:xfrm>
        </p:spPr>
        <p:txBody>
          <a:bodyPr/>
          <a:lstStyle/>
          <a:p>
            <a:r>
              <a:rPr lang="lt-LT" noProof="0" dirty="0"/>
              <a:t>GYVENTOJŲ INFORMUOTUMAS, KUR KREIPTIS PRIREIKUS NUSTATYTI NEGALIĄ (PROC.)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9E26CF-C470-1A29-E7A5-7CD26DCC338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810171" y="2280522"/>
            <a:ext cx="2819709" cy="600164"/>
          </a:xfrm>
        </p:spPr>
        <p:txBody>
          <a:bodyPr/>
          <a:lstStyle/>
          <a:p>
            <a:r>
              <a:rPr lang="lt-LT" noProof="0" dirty="0"/>
              <a:t>Žinantys, į kokią įstaigą kreiptis, dažniau nurodo </a:t>
            </a:r>
            <a:r>
              <a:rPr lang="lt-LT" dirty="0"/>
              <a:t>artimųjų su negalia turintys respondentai. </a:t>
            </a:r>
            <a:endParaRPr lang="lt-LT" noProof="0" dirty="0"/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FEE1FEE4-AD54-8C96-3ACC-696F226FD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454764"/>
              </p:ext>
            </p:extLst>
          </p:nvPr>
        </p:nvGraphicFramePr>
        <p:xfrm>
          <a:off x="0" y="2280522"/>
          <a:ext cx="9332260" cy="385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993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54FF56-99CC-055B-5096-295E9B462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462" y="1521965"/>
            <a:ext cx="9736580" cy="276999"/>
          </a:xfrm>
        </p:spPr>
        <p:txBody>
          <a:bodyPr/>
          <a:lstStyle/>
          <a:p>
            <a:r>
              <a:rPr lang="lt-LT" noProof="0" dirty="0"/>
              <a:t>Kas priima sprendimą dėl negalios nustatymo?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51DCB2-B2E6-7FA5-AD15-756931CE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178" y="534712"/>
            <a:ext cx="10408702" cy="812530"/>
          </a:xfrm>
        </p:spPr>
        <p:txBody>
          <a:bodyPr/>
          <a:lstStyle/>
          <a:p>
            <a:r>
              <a:rPr lang="lt-LT" noProof="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INFORMUOTUMAS APIE TAI, KAS PRIIMA SPRENDIMĄ DĖL NEGALIOS NUSTATYMO (PROC.) 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31E10C7-F1EA-AED6-7136-1D1A5EB1A50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20764" y="5787176"/>
            <a:ext cx="830695" cy="246062"/>
          </a:xfrm>
        </p:spPr>
        <p:txBody>
          <a:bodyPr/>
          <a:lstStyle/>
          <a:p>
            <a:r>
              <a:rPr lang="lt-LT" noProof="0" dirty="0"/>
              <a:t>N=1009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5A9398-CAC1-FF70-801C-6DB3D6CF228E}"/>
              </a:ext>
            </a:extLst>
          </p:cNvPr>
          <p:cNvSpPr txBox="1">
            <a:spLocks/>
          </p:cNvSpPr>
          <p:nvPr/>
        </p:nvSpPr>
        <p:spPr>
          <a:xfrm>
            <a:off x="8810171" y="2280522"/>
            <a:ext cx="2819709" cy="110799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noProof="0" dirty="0"/>
              <a:t>Gydytojų konsiliumą dažniau nurodo </a:t>
            </a:r>
            <a:r>
              <a:rPr lang="lt-LT" dirty="0"/>
              <a:t>artimųjų su negalia </a:t>
            </a:r>
            <a:r>
              <a:rPr lang="en-US" dirty="0"/>
              <a:t>ne</a:t>
            </a:r>
            <a:r>
              <a:rPr lang="lt-LT" dirty="0"/>
              <a:t>turintys respondentai. </a:t>
            </a:r>
            <a:endParaRPr lang="lt-LT" strike="sngStrike" noProof="0" dirty="0"/>
          </a:p>
          <a:p>
            <a:r>
              <a:rPr lang="lt-LT" noProof="0" dirty="0"/>
              <a:t>Asmens su negalia teisių apsaugos agentūrą - apklaustieji, turintys artimųjų su negalia. 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06AF3B2-EA24-CAF8-01AC-454C361800A5}"/>
              </a:ext>
            </a:extLst>
          </p:cNvPr>
          <p:cNvSpPr txBox="1">
            <a:spLocks/>
          </p:cNvSpPr>
          <p:nvPr/>
        </p:nvSpPr>
        <p:spPr>
          <a:xfrm>
            <a:off x="3485922" y="5787017"/>
            <a:ext cx="830695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b="1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noProof="0" dirty="0"/>
              <a:t>N=1015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1E4CFE2-F6DD-8175-28FD-60255A50BA75}"/>
              </a:ext>
            </a:extLst>
          </p:cNvPr>
          <p:cNvSpPr txBox="1">
            <a:spLocks/>
          </p:cNvSpPr>
          <p:nvPr/>
        </p:nvSpPr>
        <p:spPr>
          <a:xfrm>
            <a:off x="3485922" y="2126216"/>
            <a:ext cx="830695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b="1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noProof="0" dirty="0"/>
              <a:t>2025 m.</a:t>
            </a:r>
          </a:p>
          <a:p>
            <a:pPr algn="ctr"/>
            <a:r>
              <a:rPr lang="lt-LT" noProof="0" dirty="0"/>
              <a:t>spalis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07A1345-D687-C2B8-2BF3-3A12982BB1B1}"/>
              </a:ext>
            </a:extLst>
          </p:cNvPr>
          <p:cNvSpPr txBox="1">
            <a:spLocks/>
          </p:cNvSpPr>
          <p:nvPr/>
        </p:nvSpPr>
        <p:spPr>
          <a:xfrm>
            <a:off x="6220764" y="2126216"/>
            <a:ext cx="830695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b="1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noProof="0" dirty="0"/>
              <a:t>2025 m.</a:t>
            </a:r>
          </a:p>
          <a:p>
            <a:pPr algn="ctr"/>
            <a:r>
              <a:rPr lang="lt-LT" noProof="0" dirty="0"/>
              <a:t>liepa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6C23390F-70A4-D49C-ED40-2FAB004518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931131"/>
              </p:ext>
            </p:extLst>
          </p:nvPr>
        </p:nvGraphicFramePr>
        <p:xfrm>
          <a:off x="1581774" y="2539804"/>
          <a:ext cx="7348470" cy="340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B0251C-301D-5329-9539-5D2CD0DE38C0}"/>
              </a:ext>
            </a:extLst>
          </p:cNvPr>
          <p:cNvCxnSpPr/>
          <p:nvPr/>
        </p:nvCxnSpPr>
        <p:spPr>
          <a:xfrm>
            <a:off x="4943755" y="3326046"/>
            <a:ext cx="0" cy="28687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887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65B"/>
      </a:accent1>
      <a:accent2>
        <a:srgbClr val="1AB1AF"/>
      </a:accent2>
      <a:accent3>
        <a:srgbClr val="00D0D3"/>
      </a:accent3>
      <a:accent4>
        <a:srgbClr val="CCCCC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inter">
      <a:majorFont>
        <a:latin typeface="Microsoft YaHei UI Light"/>
        <a:ea typeface=""/>
        <a:cs typeface=""/>
      </a:majorFont>
      <a:minorFont>
        <a:latin typeface="Microsoft YaHei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574798-fa53-4716-9862-8b2554c25e89">
      <Terms xmlns="http://schemas.microsoft.com/office/infopath/2007/PartnerControls"/>
    </lcf76f155ced4ddcb4097134ff3c332f>
    <TaxCatchAll xmlns="ecdc1533-bc7f-4acf-924b-c085b125499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E08736A45CB4391101F7005E30FD8" ma:contentTypeVersion="12" ma:contentTypeDescription="Create a new document." ma:contentTypeScope="" ma:versionID="433330b9d9bc570f2aa583b4521443fe">
  <xsd:schema xmlns:xsd="http://www.w3.org/2001/XMLSchema" xmlns:xs="http://www.w3.org/2001/XMLSchema" xmlns:p="http://schemas.microsoft.com/office/2006/metadata/properties" xmlns:ns2="a3574798-fa53-4716-9862-8b2554c25e89" xmlns:ns3="ecdc1533-bc7f-4acf-924b-c085b1254991" targetNamespace="http://schemas.microsoft.com/office/2006/metadata/properties" ma:root="true" ma:fieldsID="94d98cb3a274f3a26ed6a7e97132d4fa" ns2:_="" ns3:_="">
    <xsd:import namespace="a3574798-fa53-4716-9862-8b2554c25e89"/>
    <xsd:import namespace="ecdc1533-bc7f-4acf-924b-c085b12549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74798-fa53-4716-9862-8b2554c25e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ffa9dd7-0f58-45eb-b4cb-aa138c722e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c1533-bc7f-4acf-924b-c085b125499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2c1dbd-2f4e-4228-93b4-81d9a46cac2d}" ma:internalName="TaxCatchAll" ma:showField="CatchAllData" ma:web="ecdc1533-bc7f-4acf-924b-c085b12549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89AF99-9F25-4B8B-A2A7-7681C76406A9}">
  <ds:schemaRefs>
    <ds:schemaRef ds:uri="http://schemas.microsoft.com/office/2006/metadata/properties"/>
    <ds:schemaRef ds:uri="http://schemas.microsoft.com/office/infopath/2007/PartnerControls"/>
    <ds:schemaRef ds:uri="a3574798-fa53-4716-9862-8b2554c25e89"/>
    <ds:schemaRef ds:uri="ecdc1533-bc7f-4acf-924b-c085b1254991"/>
  </ds:schemaRefs>
</ds:datastoreItem>
</file>

<file path=customXml/itemProps2.xml><?xml version="1.0" encoding="utf-8"?>
<ds:datastoreItem xmlns:ds="http://schemas.openxmlformats.org/officeDocument/2006/customXml" ds:itemID="{447151B1-0DAD-4F99-8583-E33199E56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574798-fa53-4716-9862-8b2554c25e89"/>
    <ds:schemaRef ds:uri="ecdc1533-bc7f-4acf-924b-c085b12549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53EFD4-8DFD-4627-BFF8-F4E6DEE43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745</Words>
  <Application>Microsoft Office PowerPoint</Application>
  <PresentationFormat>Widescreen</PresentationFormat>
  <Paragraphs>138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Yu Gothic UI Semilight</vt:lpstr>
      <vt:lpstr>Microsoft YaHei UI Light</vt:lpstr>
      <vt:lpstr>Arial</vt:lpstr>
      <vt:lpstr>Calibri</vt:lpstr>
      <vt:lpstr>Office Theme</vt:lpstr>
      <vt:lpstr>GYVENTOJŲ TYRIMAS DĖL NEGALIOS NUSTATYMO IR PAGALBOS TEIKIMO POKYČIŲ</vt:lpstr>
      <vt:lpstr>PowerPoint Presentation</vt:lpstr>
      <vt:lpstr>TYRIMO METODIKA</vt:lpstr>
      <vt:lpstr>PowerPoint Presentation</vt:lpstr>
      <vt:lpstr>SOCIALINĖS-DEMOGRAFINĖS CHARAKTERISTIKOS</vt:lpstr>
      <vt:lpstr>PowerPoint Presentation</vt:lpstr>
      <vt:lpstr>INFORMUOTUMAS APIE POKYČIUS, SUSIJUSIUS SU NEGALIOS NUSTATYMU IR PAGALBOS ASMENIS SU NEGALIA TEIKIMU (PROC.) </vt:lpstr>
      <vt:lpstr>GYVENTOJŲ INFORMUOTUMAS, KUR KREIPTIS PRIREIKUS NUSTATYTI NEGALIĄ (PROC.) </vt:lpstr>
      <vt:lpstr>INFORMUOTUMAS APIE TAI, KAS PRIIMA SPRENDIMĄ DĖL NEGALIOS NUSTATYMO (PROC.)  </vt:lpstr>
      <vt:lpstr>INFORMUOTUMAS APIE „PAGALBOS PLANĄ“ ASMENIUI SU NEGALIA (PROC.)</vt:lpstr>
      <vt:lpstr>NEGALIOS NUSTATYMO PATIRTIS GYVENTOJŲ AR JŲ ARTIMŲJŲ APLINKOJE (PROC.)</vt:lpstr>
      <vt:lpstr>PowerPoint Presentation</vt:lpstr>
      <vt:lpstr>APIBENDRINIMAS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Remigijus</dc:creator>
  <cp:lastModifiedBy>Živilė Navickaitė-Babkin</cp:lastModifiedBy>
  <cp:revision>23</cp:revision>
  <cp:lastPrinted>2019-07-26T13:50:10Z</cp:lastPrinted>
  <dcterms:created xsi:type="dcterms:W3CDTF">2016-10-12T19:46:29Z</dcterms:created>
  <dcterms:modified xsi:type="dcterms:W3CDTF">2025-11-25T09:22:11Z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0x010100BA9E08736A45CB4391101F7005E30FD8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